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317" r:id="rId2"/>
    <p:sldId id="1271" r:id="rId3"/>
    <p:sldId id="1550" r:id="rId4"/>
    <p:sldId id="1655" r:id="rId5"/>
    <p:sldId id="1563" r:id="rId6"/>
    <p:sldId id="1724" r:id="rId7"/>
    <p:sldId id="1726" r:id="rId8"/>
    <p:sldId id="1582" r:id="rId9"/>
    <p:sldId id="1719" r:id="rId10"/>
    <p:sldId id="1727" r:id="rId11"/>
    <p:sldId id="1721" r:id="rId12"/>
    <p:sldId id="1725" r:id="rId13"/>
    <p:sldId id="1728" r:id="rId14"/>
    <p:sldId id="1729" r:id="rId15"/>
    <p:sldId id="1730" r:id="rId16"/>
    <p:sldId id="1731" r:id="rId17"/>
    <p:sldId id="1732" r:id="rId18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20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835" userDrawn="1">
          <p15:clr>
            <a:srgbClr val="A4A3A4"/>
          </p15:clr>
        </p15:guide>
        <p15:guide id="15" pos="2925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5511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  <p15:guide id="22" pos="5465" userDrawn="1">
          <p15:clr>
            <a:srgbClr val="A4A3A4"/>
          </p15:clr>
        </p15:guide>
        <p15:guide id="24" orient="horz" pos="2296" userDrawn="1">
          <p15:clr>
            <a:srgbClr val="A4A3A4"/>
          </p15:clr>
        </p15:guide>
        <p15:guide id="25" orient="horz" pos="1112" userDrawn="1">
          <p15:clr>
            <a:srgbClr val="A4A3A4"/>
          </p15:clr>
        </p15:guide>
        <p15:guide id="27" orient="horz" pos="1329" userDrawn="1">
          <p15:clr>
            <a:srgbClr val="A4A3A4"/>
          </p15:clr>
        </p15:guide>
        <p15:guide id="28" orient="horz" pos="1752" userDrawn="1">
          <p15:clr>
            <a:srgbClr val="A4A3A4"/>
          </p15:clr>
        </p15:guide>
        <p15:guide id="29" orient="horz" pos="1434" userDrawn="1">
          <p15:clr>
            <a:srgbClr val="A4A3A4"/>
          </p15:clr>
        </p15:guide>
        <p15:guide id="30" orient="horz" pos="1661" userDrawn="1">
          <p15:clr>
            <a:srgbClr val="A4A3A4"/>
          </p15:clr>
        </p15:guide>
        <p15:guide id="31" orient="horz" pos="3158" userDrawn="1">
          <p15:clr>
            <a:srgbClr val="A4A3A4"/>
          </p15:clr>
        </p15:guide>
        <p15:guide id="32" orient="horz" pos="3113" userDrawn="1">
          <p15:clr>
            <a:srgbClr val="A4A3A4"/>
          </p15:clr>
        </p15:guide>
        <p15:guide id="3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201102008" initials="P" lastIdx="2" clrIdx="0">
    <p:extLst>
      <p:ext uri="{19B8F6BF-5375-455C-9EA6-DF929625EA0E}">
        <p15:presenceInfo xmlns:p15="http://schemas.microsoft.com/office/powerpoint/2012/main" userId="P201102008" providerId="None"/>
      </p:ext>
    </p:extLst>
  </p:cmAuthor>
  <p:cmAuthor id="2" name="Lee Jeong Rim" initials="P" lastIdx="1" clrIdx="1">
    <p:extLst>
      <p:ext uri="{19B8F6BF-5375-455C-9EA6-DF929625EA0E}">
        <p15:presenceInfo xmlns:p15="http://schemas.microsoft.com/office/powerpoint/2012/main" userId="Lee Jeong R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FF"/>
    <a:srgbClr val="FF3300"/>
    <a:srgbClr val="B7DEE8"/>
    <a:srgbClr val="E46C0A"/>
    <a:srgbClr val="2E6CA4"/>
    <a:srgbClr val="FFFFFF"/>
    <a:srgbClr val="DBEEF4"/>
    <a:srgbClr val="DCE6F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434" autoAdjust="0"/>
    <p:restoredTop sz="46417" autoAdjust="0"/>
  </p:normalViewPr>
  <p:slideViewPr>
    <p:cSldViewPr>
      <p:cViewPr varScale="1">
        <p:scale>
          <a:sx n="116" d="100"/>
          <a:sy n="116" d="100"/>
        </p:scale>
        <p:origin x="1242" y="108"/>
      </p:cViewPr>
      <p:guideLst>
        <p:guide orient="horz" pos="4020"/>
        <p:guide orient="horz" pos="527"/>
        <p:guide pos="249"/>
        <p:guide pos="2880"/>
        <p:guide pos="2835"/>
        <p:guide pos="2925"/>
        <p:guide pos="295"/>
        <p:guide pos="5511"/>
        <p:guide orient="horz" pos="3929"/>
        <p:guide pos="5465"/>
        <p:guide orient="horz" pos="2296"/>
        <p:guide orient="horz" pos="1112"/>
        <p:guide orient="horz" pos="1329"/>
        <p:guide orient="horz" pos="1752"/>
        <p:guide orient="horz" pos="1434"/>
        <p:guide orient="horz" pos="1661"/>
        <p:guide orient="horz" pos="3158"/>
        <p:guide orient="horz" pos="3113"/>
        <p:guide orient="horz"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51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4616;&#45432;&#51060;&#48277;&#51064;_2020&#45380;%20&#54616;&#48152;&#44592;%20&#44221;&#50689;&#51204;&#47029;%200625(&#52572;&#51333;)&#51032;%20&#50892;&#53356;&#49884;&#53944;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4616;&#45432;&#51060;&#48277;&#51064;_2020&#45380;%20&#54616;&#48152;&#44592;%20&#44221;&#50689;&#51204;&#47029;%200625(&#52572;&#51333;)&#51032;%20&#50892;&#53356;&#49884;&#53944;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&#54616;&#45432;&#51060;&#48277;&#51064;_2020&#45380;%20&#54616;&#48152;&#44592;%20&#44221;&#50689;&#51204;&#47029;%200625(&#52572;&#51333;)&#51032;%20&#50892;&#53356;&#49884;&#53944;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_1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____3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____4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____5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'[하노이법인_2020년 하반기 경영전략 0625(최종)의 워크시트]Sheet2'!$B$23:$C$23</c:f>
              <c:strCache>
                <c:ptCount val="2"/>
                <c:pt idx="0">
                  <c:v>Axial</c:v>
                </c:pt>
                <c:pt idx="1">
                  <c:v>평가부하시간가동률(%)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'[하노이법인_2020년 하반기 경영전략 0625(최종)의 워크시트]Sheet2'!$D$22:$O$22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'[하노이법인_2020년 하반기 경영전략 0625(최종)의 워크시트]Sheet2'!$D$23:$O$23</c:f>
              <c:numCache>
                <c:formatCode>General</c:formatCode>
                <c:ptCount val="12"/>
                <c:pt idx="0">
                  <c:v>87.7</c:v>
                </c:pt>
                <c:pt idx="1">
                  <c:v>87.9</c:v>
                </c:pt>
                <c:pt idx="2">
                  <c:v>87.1</c:v>
                </c:pt>
                <c:pt idx="3">
                  <c:v>85.6</c:v>
                </c:pt>
                <c:pt idx="4">
                  <c:v>87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9608648"/>
        <c:axId val="119610216"/>
      </c:barChart>
      <c:lineChart>
        <c:grouping val="stacked"/>
        <c:varyColors val="0"/>
        <c:ser>
          <c:idx val="1"/>
          <c:order val="1"/>
          <c:tx>
            <c:strRef>
              <c:f>'[하노이법인_2020년 하반기 경영전략 0625(최종)의 워크시트]Sheet2'!$B$24</c:f>
              <c:strCache>
                <c:ptCount val="1"/>
                <c:pt idx="0">
                  <c:v>목표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>
              <a:glow rad="63500">
                <a:schemeClr val="accent2">
                  <a:lumMod val="60000"/>
                  <a:lumOff val="40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8"/>
            <c:spPr>
              <a:noFill/>
              <a:ln w="9525">
                <a:solidFill>
                  <a:schemeClr val="accent2"/>
                </a:solidFill>
              </a:ln>
              <a:effectLst>
                <a:glow rad="63500">
                  <a:schemeClr val="accent2">
                    <a:lumMod val="60000"/>
                    <a:lumOff val="40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'[하노이법인_2020년 하반기 경영전략 0625(최종)의 워크시트]Sheet2'!$D$24:$O$24</c:f>
              <c:numCache>
                <c:formatCode>General</c:formatCode>
                <c:ptCount val="12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85</c:v>
                </c:pt>
                <c:pt idx="4">
                  <c:v>85</c:v>
                </c:pt>
                <c:pt idx="5">
                  <c:v>85</c:v>
                </c:pt>
                <c:pt idx="6">
                  <c:v>85</c:v>
                </c:pt>
                <c:pt idx="7">
                  <c:v>85</c:v>
                </c:pt>
                <c:pt idx="8">
                  <c:v>85</c:v>
                </c:pt>
                <c:pt idx="9">
                  <c:v>85</c:v>
                </c:pt>
                <c:pt idx="10">
                  <c:v>85</c:v>
                </c:pt>
                <c:pt idx="11">
                  <c:v>85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9608648"/>
        <c:axId val="119610216"/>
      </c:lineChart>
      <c:lineChart>
        <c:grouping val="stacked"/>
        <c:varyColors val="0"/>
        <c:ser>
          <c:idx val="2"/>
          <c:order val="2"/>
          <c:tx>
            <c:strRef>
              <c:f>'[하노이법인_2020년 하반기 경영전략 0625(최종)의 워크시트]Sheet2'!$C$74</c:f>
              <c:strCache>
                <c:ptCount val="1"/>
                <c:pt idx="0">
                  <c:v>설비고장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'[하노이법인_2020년 하반기 경영전략 0625(최종)의 워크시트]Sheet2'!$D$74:$H$74</c:f>
              <c:numCache>
                <c:formatCode>General</c:formatCode>
                <c:ptCount val="5"/>
                <c:pt idx="0">
                  <c:v>3.1</c:v>
                </c:pt>
                <c:pt idx="1">
                  <c:v>3.7</c:v>
                </c:pt>
                <c:pt idx="2">
                  <c:v>3.8</c:v>
                </c:pt>
                <c:pt idx="3">
                  <c:v>5</c:v>
                </c:pt>
                <c:pt idx="4">
                  <c:v>3.7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609040"/>
        <c:axId val="119607080"/>
      </c:lineChart>
      <c:catAx>
        <c:axId val="119608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610216"/>
        <c:crosses val="autoZero"/>
        <c:auto val="1"/>
        <c:lblAlgn val="ctr"/>
        <c:lblOffset val="100"/>
        <c:noMultiLvlLbl val="0"/>
      </c:catAx>
      <c:valAx>
        <c:axId val="119610216"/>
        <c:scaling>
          <c:orientation val="minMax"/>
          <c:min val="6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608648"/>
        <c:crosses val="autoZero"/>
        <c:crossBetween val="between"/>
      </c:valAx>
      <c:valAx>
        <c:axId val="119607080"/>
        <c:scaling>
          <c:orientation val="minMax"/>
          <c:min val="1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609040"/>
        <c:crosses val="max"/>
        <c:crossBetween val="between"/>
      </c:valAx>
      <c:catAx>
        <c:axId val="119609040"/>
        <c:scaling>
          <c:orientation val="minMax"/>
        </c:scaling>
        <c:delete val="1"/>
        <c:axPos val="b"/>
        <c:majorTickMark val="out"/>
        <c:minorTickMark val="none"/>
        <c:tickLblPos val="nextTo"/>
        <c:crossAx val="1196070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12700">
      <a:solidFill>
        <a:schemeClr val="accent1">
          <a:alpha val="67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'[하노이법인_2020년 하반기 경영전략 0625(최종)의 워크시트]Sheet2'!$B$25:$C$25</c:f>
              <c:strCache>
                <c:ptCount val="2"/>
                <c:pt idx="0">
                  <c:v>Radial</c:v>
                </c:pt>
                <c:pt idx="1">
                  <c:v>평가부하시간가동률(%)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'[하노이법인_2020년 하반기 경영전략 0625(최종)의 워크시트]Sheet2'!$D$22:$O$22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'[하노이법인_2020년 하반기 경영전략 0625(최종)의 워크시트]Sheet2'!$D$25:$O$25</c:f>
              <c:numCache>
                <c:formatCode>General</c:formatCode>
                <c:ptCount val="12"/>
                <c:pt idx="0">
                  <c:v>83.7</c:v>
                </c:pt>
                <c:pt idx="1">
                  <c:v>84.3</c:v>
                </c:pt>
                <c:pt idx="2">
                  <c:v>84.6</c:v>
                </c:pt>
                <c:pt idx="3">
                  <c:v>84</c:v>
                </c:pt>
                <c:pt idx="4">
                  <c:v>84.5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9608256"/>
        <c:axId val="119610608"/>
      </c:barChart>
      <c:lineChart>
        <c:grouping val="stacked"/>
        <c:varyColors val="0"/>
        <c:ser>
          <c:idx val="1"/>
          <c:order val="1"/>
          <c:tx>
            <c:strRef>
              <c:f>'[하노이법인_2020년 하반기 경영전략 0625(최종)의 워크시트]Sheet2'!$B$24</c:f>
              <c:strCache>
                <c:ptCount val="1"/>
                <c:pt idx="0">
                  <c:v>목표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>
              <a:glow rad="63500">
                <a:schemeClr val="accent2">
                  <a:lumMod val="60000"/>
                  <a:lumOff val="40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8"/>
            <c:spPr>
              <a:noFill/>
              <a:ln w="9525">
                <a:solidFill>
                  <a:schemeClr val="accent2"/>
                </a:solidFill>
              </a:ln>
              <a:effectLst>
                <a:glow rad="63500">
                  <a:schemeClr val="accent2">
                    <a:lumMod val="60000"/>
                    <a:lumOff val="40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'[하노이법인_2020년 하반기 경영전략 0625(최종)의 워크시트]Sheet2'!$D$26:$O$26</c:f>
              <c:numCache>
                <c:formatCode>General</c:formatCode>
                <c:ptCount val="12"/>
                <c:pt idx="0">
                  <c:v>83</c:v>
                </c:pt>
                <c:pt idx="1">
                  <c:v>84</c:v>
                </c:pt>
                <c:pt idx="2">
                  <c:v>85</c:v>
                </c:pt>
                <c:pt idx="3">
                  <c:v>85</c:v>
                </c:pt>
                <c:pt idx="4">
                  <c:v>85</c:v>
                </c:pt>
                <c:pt idx="5">
                  <c:v>85</c:v>
                </c:pt>
                <c:pt idx="6">
                  <c:v>85</c:v>
                </c:pt>
                <c:pt idx="7">
                  <c:v>85</c:v>
                </c:pt>
                <c:pt idx="8">
                  <c:v>85</c:v>
                </c:pt>
                <c:pt idx="9">
                  <c:v>85</c:v>
                </c:pt>
                <c:pt idx="10">
                  <c:v>85</c:v>
                </c:pt>
                <c:pt idx="11">
                  <c:v>85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9608256"/>
        <c:axId val="119610608"/>
      </c:lineChart>
      <c:lineChart>
        <c:grouping val="stacked"/>
        <c:varyColors val="0"/>
        <c:ser>
          <c:idx val="2"/>
          <c:order val="2"/>
          <c:tx>
            <c:strRef>
              <c:f>'[하노이법인_2020년 하반기 경영전략 0625(최종)의 워크시트]Sheet2'!$C$74</c:f>
              <c:strCache>
                <c:ptCount val="1"/>
                <c:pt idx="0">
                  <c:v>설비고장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'[하노이법인_2020년 하반기 경영전략 0625(최종)의 워크시트]Sheet2'!$D$75:$H$75</c:f>
              <c:numCache>
                <c:formatCode>General</c:formatCode>
                <c:ptCount val="5"/>
                <c:pt idx="0">
                  <c:v>5.0999999999999996</c:v>
                </c:pt>
                <c:pt idx="1">
                  <c:v>4.7</c:v>
                </c:pt>
                <c:pt idx="2">
                  <c:v>4.2</c:v>
                </c:pt>
                <c:pt idx="3">
                  <c:v>4.0999999999999996</c:v>
                </c:pt>
                <c:pt idx="4">
                  <c:v>3.5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606688"/>
        <c:axId val="119613352"/>
      </c:lineChart>
      <c:catAx>
        <c:axId val="119608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610608"/>
        <c:crosses val="autoZero"/>
        <c:auto val="1"/>
        <c:lblAlgn val="ctr"/>
        <c:lblOffset val="100"/>
        <c:noMultiLvlLbl val="0"/>
      </c:catAx>
      <c:valAx>
        <c:axId val="119610608"/>
        <c:scaling>
          <c:orientation val="minMax"/>
          <c:max val="90"/>
          <c:min val="6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608256"/>
        <c:crosses val="autoZero"/>
        <c:crossBetween val="between"/>
      </c:valAx>
      <c:valAx>
        <c:axId val="119613352"/>
        <c:scaling>
          <c:orientation val="minMax"/>
          <c:min val="1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606688"/>
        <c:crosses val="max"/>
        <c:crossBetween val="between"/>
      </c:valAx>
      <c:catAx>
        <c:axId val="119606688"/>
        <c:scaling>
          <c:orientation val="minMax"/>
        </c:scaling>
        <c:delete val="1"/>
        <c:axPos val="b"/>
        <c:majorTickMark val="out"/>
        <c:minorTickMark val="none"/>
        <c:tickLblPos val="nextTo"/>
        <c:crossAx val="1196133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12700">
      <a:solidFill>
        <a:schemeClr val="accent1">
          <a:alpha val="67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'[하노이법인_2020년 하반기 경영전략 0625(최종)의 워크시트]Sheet2'!$B$27:$C$27</c:f>
              <c:strCache>
                <c:ptCount val="2"/>
                <c:pt idx="0">
                  <c:v>SMD</c:v>
                </c:pt>
                <c:pt idx="1">
                  <c:v>평가부하시간가동률(%)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'[하노이법인_2020년 하반기 경영전략 0625(최종)의 워크시트]Sheet2'!$D$22:$O$22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'[하노이법인_2020년 하반기 경영전략 0625(최종)의 워크시트]Sheet2'!$D$27:$O$27</c:f>
              <c:numCache>
                <c:formatCode>General</c:formatCode>
                <c:ptCount val="12"/>
                <c:pt idx="0">
                  <c:v>90.2</c:v>
                </c:pt>
                <c:pt idx="1">
                  <c:v>91</c:v>
                </c:pt>
                <c:pt idx="2">
                  <c:v>89.6</c:v>
                </c:pt>
                <c:pt idx="3">
                  <c:v>89.6</c:v>
                </c:pt>
                <c:pt idx="4">
                  <c:v>89.7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119612568"/>
        <c:axId val="119609432"/>
      </c:barChart>
      <c:lineChart>
        <c:grouping val="stacked"/>
        <c:varyColors val="0"/>
        <c:ser>
          <c:idx val="1"/>
          <c:order val="1"/>
          <c:tx>
            <c:strRef>
              <c:f>'[하노이법인_2020년 하반기 경영전략 0625(최종)의 워크시트]Sheet2'!$B$28</c:f>
              <c:strCache>
                <c:ptCount val="1"/>
                <c:pt idx="0">
                  <c:v>목표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8"/>
            <c:spPr>
              <a:noFill/>
              <a:ln w="9525">
                <a:solidFill>
                  <a:schemeClr val="accent2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>
                <a:glow rad="63500">
                  <a:schemeClr val="accent2">
                    <a:lumMod val="60000"/>
                    <a:lumOff val="40000"/>
                    <a:alpha val="40000"/>
                  </a:schemeClr>
                </a:glow>
              </a:effectLst>
            </c:spPr>
            <c:trendlineType val="linear"/>
            <c:dispRSqr val="0"/>
            <c:dispEq val="0"/>
          </c:trendline>
          <c:val>
            <c:numRef>
              <c:f>'[하노이법인_2020년 하반기 경영전략 0625(최종)의 워크시트]Sheet2'!$D$28:$O$28</c:f>
              <c:numCache>
                <c:formatCode>General</c:formatCode>
                <c:ptCount val="12"/>
                <c:pt idx="0">
                  <c:v>90</c:v>
                </c:pt>
                <c:pt idx="1">
                  <c:v>90</c:v>
                </c:pt>
                <c:pt idx="2">
                  <c:v>90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91</c:v>
                </c:pt>
                <c:pt idx="8">
                  <c:v>91</c:v>
                </c:pt>
                <c:pt idx="9">
                  <c:v>91</c:v>
                </c:pt>
                <c:pt idx="10">
                  <c:v>91</c:v>
                </c:pt>
                <c:pt idx="11">
                  <c:v>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612568"/>
        <c:axId val="119609432"/>
      </c:lineChart>
      <c:lineChart>
        <c:grouping val="stacked"/>
        <c:varyColors val="0"/>
        <c:ser>
          <c:idx val="2"/>
          <c:order val="2"/>
          <c:tx>
            <c:strRef>
              <c:f>'[하노이법인_2020년 하반기 경영전략 0625(최종)의 워크시트]Sheet2'!$C$76</c:f>
              <c:strCache>
                <c:ptCount val="1"/>
                <c:pt idx="0">
                  <c:v>설비고장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25400">
                <a:noFill/>
              </a:ln>
              <a:effectLst/>
            </c:spPr>
          </c:marker>
          <c:dLbls>
            <c:dLbl>
              <c:idx val="0"/>
              <c:layout>
                <c:manualLayout>
                  <c:x val="-5.0984064328986924E-3"/>
                  <c:y val="-3.67436025626782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9.5446911127521784E-3"/>
                  <c:y val="-0.1028820871754990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1.1026786006036678E-2"/>
                  <c:y val="-7.348720512535644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'[하노이법인_2020년 하반기 경영전략 0625(최종)의 워크시트]Sheet2'!$D$76:$H$76</c:f>
              <c:numCache>
                <c:formatCode>General</c:formatCode>
                <c:ptCount val="5"/>
                <c:pt idx="0">
                  <c:v>3.8</c:v>
                </c:pt>
                <c:pt idx="1">
                  <c:v>3.3</c:v>
                </c:pt>
                <c:pt idx="2">
                  <c:v>3.5</c:v>
                </c:pt>
                <c:pt idx="3">
                  <c:v>2.5</c:v>
                </c:pt>
                <c:pt idx="4">
                  <c:v>2.8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609824"/>
        <c:axId val="119607864"/>
      </c:lineChart>
      <c:catAx>
        <c:axId val="119612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609432"/>
        <c:crosses val="autoZero"/>
        <c:auto val="1"/>
        <c:lblAlgn val="ctr"/>
        <c:lblOffset val="100"/>
        <c:noMultiLvlLbl val="0"/>
      </c:catAx>
      <c:valAx>
        <c:axId val="119609432"/>
        <c:scaling>
          <c:orientation val="minMax"/>
          <c:max val="100"/>
          <c:min val="6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612568"/>
        <c:crosses val="autoZero"/>
        <c:crossBetween val="between"/>
      </c:valAx>
      <c:valAx>
        <c:axId val="119607864"/>
        <c:scaling>
          <c:orientation val="minMax"/>
          <c:max val="6"/>
          <c:min val="1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9609824"/>
        <c:crosses val="max"/>
        <c:crossBetween val="between"/>
      </c:valAx>
      <c:catAx>
        <c:axId val="119609824"/>
        <c:scaling>
          <c:orientation val="minMax"/>
        </c:scaling>
        <c:delete val="1"/>
        <c:axPos val="b"/>
        <c:majorTickMark val="out"/>
        <c:minorTickMark val="none"/>
        <c:tickLblPos val="nextTo"/>
        <c:crossAx val="1196078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 w="12700">
      <a:solidFill>
        <a:schemeClr val="accent1">
          <a:alpha val="67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8972742941739403E-2"/>
          <c:y val="0.12089857846811029"/>
          <c:w val="0.88205451411652114"/>
          <c:h val="0.469345243761650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Sheet1!$B$18</c:f>
              <c:strCache>
                <c:ptCount val="1"/>
                <c:pt idx="0">
                  <c:v>유실율%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Sheet1!$C$17:$E$17</c:f>
              <c:strCache>
                <c:ptCount val="3"/>
                <c:pt idx="0">
                  <c:v>22년</c:v>
                </c:pt>
                <c:pt idx="1">
                  <c:v>23년 상반기</c:v>
                </c:pt>
                <c:pt idx="2">
                  <c:v>하반기목표</c:v>
                </c:pt>
              </c:strCache>
            </c:strRef>
          </c:cat>
          <c:val>
            <c:numRef>
              <c:f>Sheet1!$C$18:$E$18</c:f>
              <c:numCache>
                <c:formatCode>General</c:formatCode>
                <c:ptCount val="3"/>
                <c:pt idx="0">
                  <c:v>0.12</c:v>
                </c:pt>
                <c:pt idx="1">
                  <c:v>0.1</c:v>
                </c:pt>
                <c:pt idx="2">
                  <c:v>0.1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21738848"/>
        <c:axId val="221737280"/>
      </c:barChart>
      <c:lineChart>
        <c:grouping val="standard"/>
        <c:varyColors val="0"/>
        <c:ser>
          <c:idx val="1"/>
          <c:order val="1"/>
          <c:tx>
            <c:strRef>
              <c:f>Sheet1!$B$19</c:f>
              <c:strCache>
                <c:ptCount val="1"/>
                <c:pt idx="0">
                  <c:v>품질ppm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8"/>
            <c:spPr>
              <a:solidFill>
                <a:schemeClr val="accent2">
                  <a:alpha val="48000"/>
                </a:schemeClr>
              </a:solidFill>
              <a:ln w="9525">
                <a:solidFill>
                  <a:schemeClr val="accent2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Sheet1!$C$17:$E$17</c:f>
              <c:strCache>
                <c:ptCount val="3"/>
                <c:pt idx="0">
                  <c:v>22년</c:v>
                </c:pt>
                <c:pt idx="1">
                  <c:v>23년 상반기</c:v>
                </c:pt>
                <c:pt idx="2">
                  <c:v>하반기목표</c:v>
                </c:pt>
              </c:strCache>
            </c:strRef>
          </c:cat>
          <c:val>
            <c:numRef>
              <c:f>Sheet1!$C$19:$E$19</c:f>
              <c:numCache>
                <c:formatCode>General</c:formatCode>
                <c:ptCount val="3"/>
                <c:pt idx="0">
                  <c:v>980</c:v>
                </c:pt>
                <c:pt idx="1">
                  <c:v>961</c:v>
                </c:pt>
                <c:pt idx="2">
                  <c:v>900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21738456"/>
        <c:axId val="221732576"/>
      </c:lineChart>
      <c:catAx>
        <c:axId val="221738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1732576"/>
        <c:crosses val="autoZero"/>
        <c:auto val="1"/>
        <c:lblAlgn val="ctr"/>
        <c:lblOffset val="100"/>
        <c:noMultiLvlLbl val="0"/>
      </c:catAx>
      <c:valAx>
        <c:axId val="221732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1738456"/>
        <c:crosses val="autoZero"/>
        <c:crossBetween val="between"/>
      </c:valAx>
      <c:valAx>
        <c:axId val="22173728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1738848"/>
        <c:crosses val="max"/>
        <c:crossBetween val="between"/>
      </c:valAx>
      <c:catAx>
        <c:axId val="2217388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17372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658961514058689"/>
          <c:y val="0.75957539242276595"/>
          <c:w val="0.74682034758036564"/>
          <c:h val="0.1854707082735475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046460081986446"/>
          <c:y val="7.0446020020419733E-2"/>
          <c:w val="0.71513644036163859"/>
          <c:h val="0.87853266912417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chart1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D21-4A35-BF04-D7F9E4D45924}"/>
              </c:ext>
            </c:extLst>
          </c:dPt>
          <c:dPt>
            <c:idx val="1"/>
            <c:bubble3D val="0"/>
            <c:spPr>
              <a:solidFill>
                <a:schemeClr val="accent1">
                  <a:alpha val="42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D21-4A35-BF04-D7F9E4D45924}"/>
              </c:ext>
            </c:extLst>
          </c:dPt>
          <c:dLbls>
            <c:dLbl>
              <c:idx val="0"/>
              <c:layout>
                <c:manualLayout>
                  <c:x val="-0.13733337556446432"/>
                  <c:y val="0.1770864075278232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accent1"/>
                      </a:solidFill>
                      <a:latin typeface="+mj-lt"/>
                      <a:ea typeface="맑은 고딕" panose="020B0503020000020004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3D21-4A35-BF04-D7F9E4D45924}"/>
                </c:ext>
                <c:ext xmlns:c15="http://schemas.microsoft.com/office/drawing/2012/chart" uri="{CE6537A1-D6FC-4f65-9D91-7224C49458BB}">
                  <c15:layout>
                    <c:manualLayout>
                      <c:w val="0.30575575840862751"/>
                      <c:h val="0.30030195195598036"/>
                    </c:manualLayout>
                  </c15:layout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3D21-4A35-BF04-D7F9E4D45924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1"/>
                    </a:solidFill>
                    <a:latin typeface="Noto Sans" panose="020B0604020202020204" charset="0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text1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0.3</c:v>
                </c:pt>
                <c:pt idx="1">
                  <c:v>0.7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3D21-4A35-BF04-D7F9E4D459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baseline="0">
          <a:latin typeface="Noto Sans" panose="020B0604020202020204" charset="0"/>
          <a:ea typeface="맑은 고딕" panose="020B0503020000020004" pitchFamily="50" charset="-127"/>
        </a:defRPr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046460081986446"/>
          <c:y val="7.0446020020419733E-2"/>
          <c:w val="0.71513644036163859"/>
          <c:h val="0.87853266912417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chart3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B87-4513-83C7-4333F7EE775F}"/>
              </c:ext>
            </c:extLst>
          </c:dPt>
          <c:dPt>
            <c:idx val="1"/>
            <c:bubble3D val="0"/>
            <c:spPr>
              <a:solidFill>
                <a:schemeClr val="accent4">
                  <a:alpha val="42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B87-4513-83C7-4333F7EE775F}"/>
              </c:ext>
            </c:extLst>
          </c:dPt>
          <c:dLbls>
            <c:dLbl>
              <c:idx val="0"/>
              <c:layout>
                <c:manualLayout>
                  <c:x val="-0.2327169186560987"/>
                  <c:y val="-0.1091213597816540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accent4"/>
                      </a:solidFill>
                      <a:latin typeface="+mj-lt"/>
                      <a:ea typeface="맑은 고딕" panose="020B0503020000020004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B87-4513-83C7-4333F7EE775F}"/>
                </c:ext>
                <c:ext xmlns:c15="http://schemas.microsoft.com/office/drawing/2012/chart" uri="{CE6537A1-D6FC-4f65-9D91-7224C49458BB}">
                  <c15:layout>
                    <c:manualLayout>
                      <c:w val="0.34506122915021353"/>
                      <c:h val="0.23467886101517094"/>
                    </c:manualLayout>
                  </c15:layout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B87-4513-83C7-4333F7EE775F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accent4"/>
                    </a:solidFill>
                    <a:latin typeface="Noto Sans" panose="020B0604020202020204" charset="0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text3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B87-4513-83C7-4333F7EE77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baseline="0">
          <a:latin typeface="Noto Sans" panose="020B0604020202020204" charset="0"/>
          <a:ea typeface="맑은 고딕" panose="020B0503020000020004" pitchFamily="50" charset="-127"/>
        </a:defRPr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046460081986446"/>
          <c:y val="7.0446020020419733E-2"/>
          <c:w val="0.71513644036163859"/>
          <c:h val="0.87853266912417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chart2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E4F-45ED-839F-17E269337131}"/>
              </c:ext>
            </c:extLst>
          </c:dPt>
          <c:dPt>
            <c:idx val="1"/>
            <c:bubble3D val="0"/>
            <c:spPr>
              <a:solidFill>
                <a:schemeClr val="accent2">
                  <a:alpha val="42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E4F-45ED-839F-17E269337131}"/>
              </c:ext>
            </c:extLst>
          </c:dPt>
          <c:dLbls>
            <c:dLbl>
              <c:idx val="0"/>
              <c:layout>
                <c:manualLayout>
                  <c:x val="-6.6027200511235423E-2"/>
                  <c:y val="0.2894354794282313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accent2"/>
                      </a:solidFill>
                      <a:latin typeface="+mj-lt"/>
                      <a:ea typeface="맑은 고딕" panose="020B0503020000020004" pitchFamily="50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E4F-45ED-839F-17E269337131}"/>
                </c:ext>
                <c:ext xmlns:c15="http://schemas.microsoft.com/office/drawing/2012/chart" uri="{CE6537A1-D6FC-4f65-9D91-7224C49458BB}">
                  <c15:layout>
                    <c:manualLayout>
                      <c:w val="0.27255667535418998"/>
                      <c:h val="0.20737463701424022"/>
                    </c:manualLayout>
                  </c15:layout>
                </c:ext>
              </c:extLst>
            </c:dLbl>
            <c:dLbl>
              <c:idx val="1"/>
              <c:delete val="1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E4F-45ED-839F-17E269337131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Noto Sans" panose="020B0604020202020204" charset="0"/>
                    <a:ea typeface="맑은 고딕" panose="020B0503020000020004" pitchFamily="50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text2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E4F-45ED-839F-17E2693371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baseline="0">
          <a:latin typeface="Noto Sans" panose="020B0604020202020204" charset="0"/>
          <a:ea typeface="맑은 고딕" panose="020B0503020000020004" pitchFamily="50" charset="-127"/>
        </a:defRPr>
      </a:pPr>
      <a:endParaRPr lang="ko-K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Sheet4!$K$13</c:f>
              <c:strCache>
                <c:ptCount val="1"/>
                <c:pt idx="0">
                  <c:v>파손 불량  %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/>
              <a:lightRig rig="chilly" dir="t"/>
            </a:scene3d>
            <a:sp3d prstMaterial="softEdge"/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chilly" dir="t"/>
              </a:scene3d>
              <a:sp3d prstMaterial="softEdge"/>
            </c:spPr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chilly" dir="t"/>
              </a:scene3d>
              <a:sp3d prstMaterial="softEdge"/>
            </c:spPr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  <a:scene3d>
                <a:camera prst="orthographicFront"/>
                <a:lightRig rig="chilly" dir="t"/>
              </a:scene3d>
              <a:sp3d prstMaterial="softEdge"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Sheet4!$L$12:$N$12</c:f>
              <c:strCache>
                <c:ptCount val="3"/>
                <c:pt idx="0">
                  <c:v>22년도</c:v>
                </c:pt>
                <c:pt idx="1">
                  <c:v>23년상반기</c:v>
                </c:pt>
                <c:pt idx="2">
                  <c:v>23년 도전목표</c:v>
                </c:pt>
              </c:strCache>
            </c:strRef>
          </c:cat>
          <c:val>
            <c:numRef>
              <c:f>Sheet4!$L$13:$N$13</c:f>
              <c:numCache>
                <c:formatCode>0.0%</c:formatCode>
                <c:ptCount val="3"/>
                <c:pt idx="0">
                  <c:v>0.14699999999999999</c:v>
                </c:pt>
                <c:pt idx="1">
                  <c:v>0.10199999999999999</c:v>
                </c:pt>
                <c:pt idx="2" formatCode="0%">
                  <c:v>0.09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20555552"/>
        <c:axId val="120556728"/>
      </c:barChart>
      <c:lineChart>
        <c:grouping val="standard"/>
        <c:varyColors val="0"/>
        <c:ser>
          <c:idx val="1"/>
          <c:order val="1"/>
          <c:tx>
            <c:strRef>
              <c:f>Sheet4!$K$14</c:f>
              <c:strCache>
                <c:ptCount val="1"/>
                <c:pt idx="0">
                  <c:v>유실율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c:spPr>
          <c:marker>
            <c:symbol val="circle"/>
            <c:size val="9"/>
            <c:spPr>
              <a:gradFill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solidFill>
                  <a:schemeClr val="accent2"/>
                </a:solidFill>
                <a:round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Sheet4!$L$12:$M$12</c:f>
              <c:strCache>
                <c:ptCount val="2"/>
                <c:pt idx="0">
                  <c:v>22년도</c:v>
                </c:pt>
                <c:pt idx="1">
                  <c:v>23년상반기</c:v>
                </c:pt>
              </c:strCache>
            </c:strRef>
          </c:cat>
          <c:val>
            <c:numRef>
              <c:f>Sheet4!$L$14:$N$14</c:f>
              <c:numCache>
                <c:formatCode>0.00%</c:formatCode>
                <c:ptCount val="3"/>
                <c:pt idx="0">
                  <c:v>1.1999999999999999E-3</c:v>
                </c:pt>
                <c:pt idx="1">
                  <c:v>1E-3</c:v>
                </c:pt>
                <c:pt idx="2">
                  <c:v>1E-3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557120"/>
        <c:axId val="120555944"/>
      </c:lineChart>
      <c:catAx>
        <c:axId val="120555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556728"/>
        <c:crosses val="autoZero"/>
        <c:auto val="1"/>
        <c:lblAlgn val="ctr"/>
        <c:lblOffset val="100"/>
        <c:noMultiLvlLbl val="0"/>
      </c:catAx>
      <c:valAx>
        <c:axId val="120556728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555552"/>
        <c:crosses val="autoZero"/>
        <c:crossBetween val="between"/>
      </c:valAx>
      <c:valAx>
        <c:axId val="120555944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0557120"/>
        <c:crosses val="max"/>
        <c:crossBetween val="between"/>
      </c:valAx>
      <c:catAx>
        <c:axId val="1205571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055594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90" y="2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424EAA2E-A0A8-4D9B-B92F-D2F4DABAF869}" type="datetimeFigureOut">
              <a:rPr lang="ko-KR" altLang="en-US" smtClean="0"/>
              <a:pPr/>
              <a:t>2023-07-04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90" y="9429751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CA7B30FA-47EE-42D6-9DDE-EDC0A16F0B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077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27CF92BE-42F8-4AED-893C-03FE41459FBC}" type="datetimeFigureOut">
              <a:rPr lang="ko-KR" altLang="en-US" smtClean="0"/>
              <a:pPr/>
              <a:t>2023-07-04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608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5" rIns="91432" bIns="4571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32" tIns="45715" rIns="91432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8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8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0C5F46D7-0E81-4DFB-82D4-5DDA86B781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2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8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5F46D7-0E81-4DFB-82D4-5DDA86B781B3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024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704409" y="6603736"/>
            <a:ext cx="1056700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23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9D77-86BD-4D9B-BD3B-F3C8439689DF}" type="datetimeFigureOut">
              <a:rPr lang="ko-KR" altLang="en-US" smtClean="0"/>
              <a:pPr/>
              <a:t>2023-07-04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0715-F262-4C07-B7D7-E5FF2D3E59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21.png"/><Relationship Id="rId7" Type="http://schemas.openxmlformats.org/officeDocument/2006/relationships/chart" Target="../charts/chart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____6.xlsx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chart" Target="../charts/chart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44.png"/><Relationship Id="rId7" Type="http://schemas.openxmlformats.org/officeDocument/2006/relationships/package" Target="../embeddings/Microsoft_Excel_____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package" Target="../embeddings/Microsoft_PowerPoint_______2.pptx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11" Type="http://schemas.openxmlformats.org/officeDocument/2006/relationships/chart" Target="../charts/chart4.xml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899592" y="1124744"/>
            <a:ext cx="7511450" cy="1368152"/>
            <a:chOff x="971600" y="2060848"/>
            <a:chExt cx="7098348" cy="1368152"/>
          </a:xfrm>
        </p:grpSpPr>
        <p:sp>
          <p:nvSpPr>
            <p:cNvPr id="5" name="직사각형 4"/>
            <p:cNvSpPr/>
            <p:nvPr/>
          </p:nvSpPr>
          <p:spPr>
            <a:xfrm>
              <a:off x="971600" y="2060848"/>
              <a:ext cx="792088" cy="72008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2023</a:t>
              </a:r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877260" y="2060848"/>
              <a:ext cx="619268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971600" y="3429000"/>
              <a:ext cx="709834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3688" y="2273096"/>
              <a:ext cx="61421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atin typeface="+mn-ea"/>
                </a:rPr>
                <a:t>‘23</a:t>
              </a:r>
              <a:r>
                <a:rPr lang="ko-KR" altLang="en-US" sz="3600" b="1" dirty="0" smtClean="0">
                  <a:latin typeface="+mn-ea"/>
                </a:rPr>
                <a:t>년</a:t>
              </a:r>
              <a:r>
                <a:rPr lang="en-US" altLang="ko-KR" sz="3600" b="1" dirty="0" smtClean="0">
                  <a:latin typeface="+mn-ea"/>
                </a:rPr>
                <a:t> </a:t>
              </a:r>
              <a:r>
                <a:rPr lang="ko-KR" altLang="en-US" sz="3600" b="1" dirty="0" smtClean="0">
                  <a:latin typeface="+mn-ea"/>
                </a:rPr>
                <a:t>하노이 법인 경영전략</a:t>
              </a:r>
              <a:endParaRPr lang="en-US" altLang="ko-KR" sz="3600" b="1" dirty="0" smtClean="0">
                <a:latin typeface="+mn-ea"/>
              </a:endParaRPr>
            </a:p>
            <a:p>
              <a:pPr algn="ctr"/>
              <a:r>
                <a:rPr lang="en-US" altLang="ko-KR" sz="2400" b="1" dirty="0" smtClean="0">
                  <a:latin typeface="+mn-ea"/>
                </a:rPr>
                <a:t>[ </a:t>
              </a:r>
              <a:r>
                <a:rPr lang="ko-KR" altLang="en-US" sz="2400" b="1" dirty="0" smtClean="0">
                  <a:latin typeface="+mn-ea"/>
                </a:rPr>
                <a:t>하반기 </a:t>
              </a:r>
              <a:r>
                <a:rPr lang="en-US" altLang="ko-KR" sz="2400" b="1" dirty="0" smtClean="0">
                  <a:latin typeface="+mn-ea"/>
                </a:rPr>
                <a:t>]</a:t>
              </a:r>
              <a:endParaRPr lang="ko-KR" altLang="en-US" sz="2400" b="1" dirty="0">
                <a:latin typeface="+mn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34" y="59499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하노이 법인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35318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2023. 6. 23</a:t>
            </a:r>
            <a:endParaRPr lang="ko-KR" altLang="en-US" sz="20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38" y="2731765"/>
            <a:ext cx="6264696" cy="2727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70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</a:t>
            </a:r>
            <a:r>
              <a:rPr lang="ko-KR" altLang="en-US" b="1" dirty="0" smtClean="0">
                <a:latin typeface="+mn-ea"/>
              </a:rPr>
              <a:t>하반기 연계 과제</a:t>
            </a:r>
            <a:r>
              <a:rPr lang="en-US" altLang="ko-KR" b="1" dirty="0" smtClean="0">
                <a:latin typeface="+mn-ea"/>
              </a:rPr>
              <a:t>-IMT 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2835" y="1047809"/>
            <a:ext cx="663718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ko-KR" altLang="en-US" sz="1100" b="1" dirty="0" err="1" smtClean="0">
                <a:latin typeface="+mn-ea"/>
                <a:ea typeface="+mn-ea"/>
              </a:rPr>
              <a:t>제품군</a:t>
            </a:r>
            <a:r>
              <a:rPr lang="ko-KR" altLang="en-US" sz="1100" b="1" dirty="0" smtClean="0">
                <a:latin typeface="+mn-ea"/>
                <a:ea typeface="+mn-ea"/>
              </a:rPr>
              <a:t> 별 </a:t>
            </a:r>
            <a:r>
              <a:rPr lang="ko-KR" altLang="en-US" sz="1100" b="1" dirty="0" smtClean="0">
                <a:latin typeface="+mn-ea"/>
              </a:rPr>
              <a:t>순간유실 개선점 진행</a:t>
            </a:r>
            <a:r>
              <a:rPr lang="en-US" altLang="ko-KR" sz="1100" b="1" dirty="0" smtClean="0">
                <a:latin typeface="+mn-ea"/>
              </a:rPr>
              <a:t>.</a:t>
            </a:r>
            <a:endParaRPr lang="en-US" altLang="ko-KR" sz="105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5" name="그룹 89"/>
          <p:cNvGrpSpPr>
            <a:grpSpLocks/>
          </p:cNvGrpSpPr>
          <p:nvPr/>
        </p:nvGrpSpPr>
        <p:grpSpPr bwMode="auto">
          <a:xfrm>
            <a:off x="5450306" y="1341131"/>
            <a:ext cx="3352988" cy="2234728"/>
            <a:chOff x="112688" y="1070903"/>
            <a:chExt cx="3487871" cy="2010427"/>
          </a:xfrm>
        </p:grpSpPr>
        <p:sp>
          <p:nvSpPr>
            <p:cNvPr id="6" name="Oval 110"/>
            <p:cNvSpPr>
              <a:spLocks noChangeArrowheads="1"/>
            </p:cNvSpPr>
            <p:nvPr/>
          </p:nvSpPr>
          <p:spPr bwMode="ltGray">
            <a:xfrm flipH="1">
              <a:off x="112688" y="2357417"/>
              <a:ext cx="2984046" cy="723913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3175">
              <a:noFill/>
              <a:round/>
              <a:headEnd/>
              <a:tailEnd type="none" w="sm" len="sm"/>
            </a:ln>
            <a:effectLst/>
          </p:spPr>
          <p:txBody>
            <a:bodyPr vert="eaVert" wrap="none" lIns="92075" tIns="46038" rIns="92075" bIns="46038" anchor="ctr"/>
            <a:lstStyle/>
            <a:p>
              <a:pPr>
                <a:defRPr/>
              </a:pPr>
              <a:endParaRPr lang="ko-KR" altLang="en-US" sz="1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Oval 111"/>
            <p:cNvSpPr>
              <a:spLocks noChangeArrowheads="1"/>
            </p:cNvSpPr>
            <p:nvPr/>
          </p:nvSpPr>
          <p:spPr bwMode="gray">
            <a:xfrm rot="998297" flipH="1">
              <a:off x="394355" y="1334079"/>
              <a:ext cx="3090183" cy="1648645"/>
            </a:xfrm>
            <a:prstGeom prst="ellipse">
              <a:avLst/>
            </a:prstGeom>
            <a:gradFill rotWithShape="0">
              <a:gsLst>
                <a:gs pos="0">
                  <a:srgbClr val="29698D"/>
                </a:gs>
                <a:gs pos="50000">
                  <a:srgbClr val="29698D">
                    <a:gamma/>
                    <a:tint val="24314"/>
                    <a:invGamma/>
                  </a:srgbClr>
                </a:gs>
                <a:gs pos="100000">
                  <a:srgbClr val="29698D"/>
                </a:gs>
              </a:gsLst>
              <a:lin ang="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Oval 112"/>
            <p:cNvSpPr>
              <a:spLocks noChangeArrowheads="1"/>
            </p:cNvSpPr>
            <p:nvPr/>
          </p:nvSpPr>
          <p:spPr bwMode="gray">
            <a:xfrm rot="998297" flipH="1">
              <a:off x="471917" y="1245093"/>
              <a:ext cx="2982686" cy="1596937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A7D22E"/>
                </a:gs>
              </a:gsLst>
              <a:lin ang="270000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Arc 113"/>
            <p:cNvSpPr>
              <a:spLocks/>
            </p:cNvSpPr>
            <p:nvPr/>
          </p:nvSpPr>
          <p:spPr bwMode="gray">
            <a:xfrm rot="998297" flipH="1">
              <a:off x="431410" y="1479723"/>
              <a:ext cx="1609817" cy="1089406"/>
            </a:xfrm>
            <a:custGeom>
              <a:avLst/>
              <a:gdLst>
                <a:gd name="G0" fmla="+- 0 0 0"/>
                <a:gd name="G1" fmla="+- 9490 0 0"/>
                <a:gd name="G2" fmla="+- 21600 0 0"/>
                <a:gd name="T0" fmla="*/ 19404 w 21600"/>
                <a:gd name="T1" fmla="*/ 0 h 28127"/>
                <a:gd name="T2" fmla="*/ 10920 w 21600"/>
                <a:gd name="T3" fmla="*/ 28127 h 28127"/>
                <a:gd name="T4" fmla="*/ 0 w 21600"/>
                <a:gd name="T5" fmla="*/ 9490 h 28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8127" fill="none" extrusionOk="0">
                  <a:moveTo>
                    <a:pt x="19403" y="0"/>
                  </a:moveTo>
                  <a:cubicBezTo>
                    <a:pt x="20848" y="2954"/>
                    <a:pt x="21600" y="6200"/>
                    <a:pt x="21600" y="9490"/>
                  </a:cubicBezTo>
                  <a:cubicBezTo>
                    <a:pt x="21600" y="17157"/>
                    <a:pt x="17535" y="24250"/>
                    <a:pt x="10919" y="28126"/>
                  </a:cubicBezTo>
                </a:path>
                <a:path w="21600" h="28127" stroke="0" extrusionOk="0">
                  <a:moveTo>
                    <a:pt x="19403" y="0"/>
                  </a:moveTo>
                  <a:cubicBezTo>
                    <a:pt x="20848" y="2954"/>
                    <a:pt x="21600" y="6200"/>
                    <a:pt x="21600" y="9490"/>
                  </a:cubicBezTo>
                  <a:cubicBezTo>
                    <a:pt x="21600" y="17157"/>
                    <a:pt x="17535" y="24250"/>
                    <a:pt x="10919" y="28126"/>
                  </a:cubicBezTo>
                  <a:lnTo>
                    <a:pt x="0" y="9490"/>
                  </a:lnTo>
                  <a:close/>
                </a:path>
              </a:pathLst>
            </a:custGeom>
            <a:solidFill>
              <a:srgbClr val="D9AF13"/>
            </a:soli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Arc 115"/>
            <p:cNvSpPr>
              <a:spLocks/>
            </p:cNvSpPr>
            <p:nvPr/>
          </p:nvSpPr>
          <p:spPr bwMode="gray">
            <a:xfrm rot="998297">
              <a:off x="1597512" y="1937378"/>
              <a:ext cx="1795964" cy="1052666"/>
            </a:xfrm>
            <a:custGeom>
              <a:avLst/>
              <a:gdLst>
                <a:gd name="G0" fmla="+- 0 0 0"/>
                <a:gd name="G1" fmla="+- 6947 0 0"/>
                <a:gd name="G2" fmla="+- 21600 0 0"/>
                <a:gd name="T0" fmla="*/ 20452 w 21600"/>
                <a:gd name="T1" fmla="*/ 0 h 27119"/>
                <a:gd name="T2" fmla="*/ 7724 w 21600"/>
                <a:gd name="T3" fmla="*/ 27119 h 27119"/>
                <a:gd name="T4" fmla="*/ 0 w 21600"/>
                <a:gd name="T5" fmla="*/ 6947 h 27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7119" fill="none" extrusionOk="0">
                  <a:moveTo>
                    <a:pt x="20452" y="-1"/>
                  </a:moveTo>
                  <a:cubicBezTo>
                    <a:pt x="21212" y="2237"/>
                    <a:pt x="21600" y="4584"/>
                    <a:pt x="21600" y="6947"/>
                  </a:cubicBezTo>
                  <a:cubicBezTo>
                    <a:pt x="21600" y="15896"/>
                    <a:pt x="16081" y="23918"/>
                    <a:pt x="7723" y="27118"/>
                  </a:cubicBezTo>
                </a:path>
                <a:path w="21600" h="27119" stroke="0" extrusionOk="0">
                  <a:moveTo>
                    <a:pt x="20452" y="-1"/>
                  </a:moveTo>
                  <a:cubicBezTo>
                    <a:pt x="21212" y="2237"/>
                    <a:pt x="21600" y="4584"/>
                    <a:pt x="21600" y="6947"/>
                  </a:cubicBezTo>
                  <a:cubicBezTo>
                    <a:pt x="21600" y="15896"/>
                    <a:pt x="16081" y="23918"/>
                    <a:pt x="7723" y="27118"/>
                  </a:cubicBezTo>
                  <a:lnTo>
                    <a:pt x="0" y="6947"/>
                  </a:lnTo>
                  <a:close/>
                </a:path>
              </a:pathLst>
            </a:custGeom>
            <a:gradFill rotWithShape="1">
              <a:gsLst>
                <a:gs pos="0">
                  <a:srgbClr val="F6DCBA"/>
                </a:gs>
                <a:gs pos="100000">
                  <a:srgbClr val="E68944"/>
                </a:gs>
              </a:gsLst>
              <a:lin ang="270000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Arc 117"/>
            <p:cNvSpPr>
              <a:spLocks/>
            </p:cNvSpPr>
            <p:nvPr/>
          </p:nvSpPr>
          <p:spPr bwMode="gray">
            <a:xfrm rot="998297">
              <a:off x="1699078" y="1363202"/>
              <a:ext cx="1901481" cy="947927"/>
            </a:xfrm>
            <a:custGeom>
              <a:avLst/>
              <a:gdLst>
                <a:gd name="G0" fmla="+- 4954 0 0"/>
                <a:gd name="G1" fmla="+- 21600 0 0"/>
                <a:gd name="G2" fmla="+- 21600 0 0"/>
                <a:gd name="T0" fmla="*/ 0 w 25888"/>
                <a:gd name="T1" fmla="*/ 576 h 21600"/>
                <a:gd name="T2" fmla="*/ 25888 w 25888"/>
                <a:gd name="T3" fmla="*/ 16278 h 21600"/>
                <a:gd name="T4" fmla="*/ 4954 w 25888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888" h="21600" fill="none" extrusionOk="0">
                  <a:moveTo>
                    <a:pt x="-1" y="575"/>
                  </a:moveTo>
                  <a:cubicBezTo>
                    <a:pt x="1623" y="193"/>
                    <a:pt x="3285" y="-1"/>
                    <a:pt x="4954" y="0"/>
                  </a:cubicBezTo>
                  <a:cubicBezTo>
                    <a:pt x="14833" y="0"/>
                    <a:pt x="23453" y="6703"/>
                    <a:pt x="25888" y="16277"/>
                  </a:cubicBezTo>
                </a:path>
                <a:path w="25888" h="21600" stroke="0" extrusionOk="0">
                  <a:moveTo>
                    <a:pt x="-1" y="575"/>
                  </a:moveTo>
                  <a:cubicBezTo>
                    <a:pt x="1623" y="193"/>
                    <a:pt x="3285" y="-1"/>
                    <a:pt x="4954" y="0"/>
                  </a:cubicBezTo>
                  <a:cubicBezTo>
                    <a:pt x="14833" y="0"/>
                    <a:pt x="23453" y="6703"/>
                    <a:pt x="25888" y="16277"/>
                  </a:cubicBezTo>
                  <a:lnTo>
                    <a:pt x="4954" y="21600"/>
                  </a:lnTo>
                  <a:close/>
                </a:path>
              </a:pathLst>
            </a:custGeom>
            <a:gradFill rotWithShape="1">
              <a:gsLst>
                <a:gs pos="0">
                  <a:srgbClr val="E545CA"/>
                </a:gs>
                <a:gs pos="100000">
                  <a:schemeClr val="bg1"/>
                </a:gs>
              </a:gsLst>
              <a:lin ang="270000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Freeform 119"/>
            <p:cNvSpPr>
              <a:spLocks/>
            </p:cNvSpPr>
            <p:nvPr/>
          </p:nvSpPr>
          <p:spPr bwMode="gray">
            <a:xfrm rot="998297" flipH="1">
              <a:off x="1125588" y="1939421"/>
              <a:ext cx="192162" cy="221508"/>
            </a:xfrm>
            <a:custGeom>
              <a:avLst/>
              <a:gdLst/>
              <a:ahLst/>
              <a:cxnLst>
                <a:cxn ang="0">
                  <a:pos x="1008" y="388"/>
                </a:cxn>
                <a:cxn ang="0">
                  <a:pos x="1000" y="284"/>
                </a:cxn>
                <a:cxn ang="0">
                  <a:pos x="0" y="0"/>
                </a:cxn>
              </a:cxnLst>
              <a:rect l="0" t="0" r="r" b="b"/>
              <a:pathLst>
                <a:path w="1008" h="388">
                  <a:moveTo>
                    <a:pt x="1008" y="388"/>
                  </a:moveTo>
                  <a:lnTo>
                    <a:pt x="1000" y="284"/>
                  </a:lnTo>
                  <a:lnTo>
                    <a:pt x="0" y="0"/>
                  </a:lnTo>
                </a:path>
              </a:pathLst>
            </a:custGeom>
            <a:noFill/>
            <a:ln w="6350" cap="flat" cmpd="sng">
              <a:noFill/>
              <a:prstDash val="solid"/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ko-KR" altLang="en-US" sz="1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Text Box 130"/>
            <p:cNvSpPr txBox="1">
              <a:spLocks noChangeArrowheads="1"/>
            </p:cNvSpPr>
            <p:nvPr/>
          </p:nvSpPr>
          <p:spPr bwMode="gray">
            <a:xfrm flipH="1">
              <a:off x="1367267" y="2330962"/>
              <a:ext cx="807399" cy="359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latinLnBrk="0" hangingPunct="1">
                <a:lnSpc>
                  <a:spcPct val="100000"/>
                </a:lnSpc>
              </a:pPr>
              <a:r>
                <a:rPr kumimoji="0" lang="en-US" altLang="ko-KR" sz="1000" b="0" dirty="0" err="1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Mes</a:t>
              </a:r>
              <a:r>
                <a:rPr kumimoji="0" lang="en-US" altLang="ko-KR" sz="1000" b="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kumimoji="0" lang="en-US" altLang="ko-KR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Error</a:t>
              </a:r>
              <a:endParaRPr kumimoji="0" lang="ko-KR" altLang="en-US" sz="10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eaLnBrk="1" latinLnBrk="0" hangingPunct="1">
                <a:lnSpc>
                  <a:spcPct val="100000"/>
                </a:lnSpc>
              </a:pPr>
              <a:r>
                <a:rPr kumimoji="0" lang="en-US" altLang="ko-KR" sz="1000" b="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9</a:t>
              </a:r>
              <a:r>
                <a:rPr kumimoji="0" lang="en-US" altLang="ko-KR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%</a:t>
              </a:r>
              <a:endParaRPr kumimoji="0" lang="en-US" altLang="ko-KR" sz="10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5" name="Text Box 132"/>
            <p:cNvSpPr txBox="1">
              <a:spLocks noChangeArrowheads="1"/>
            </p:cNvSpPr>
            <p:nvPr/>
          </p:nvSpPr>
          <p:spPr bwMode="gray">
            <a:xfrm flipH="1">
              <a:off x="639837" y="1689396"/>
              <a:ext cx="458892" cy="359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latinLnBrk="0" hangingPunct="1">
                <a:lnSpc>
                  <a:spcPct val="100000"/>
                </a:lnSpc>
              </a:pPr>
              <a:r>
                <a:rPr kumimoji="0" lang="ko-KR" altLang="en-US" sz="1000" b="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기타</a:t>
              </a:r>
            </a:p>
            <a:p>
              <a:pPr eaLnBrk="1" latinLnBrk="0" hangingPunct="1">
                <a:lnSpc>
                  <a:spcPct val="100000"/>
                </a:lnSpc>
              </a:pPr>
              <a:r>
                <a:rPr kumimoji="0" lang="en-US" altLang="ko-KR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19%</a:t>
              </a:r>
              <a:endParaRPr kumimoji="0" lang="en-US" altLang="ko-KR" sz="10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6" name="Text Box 134"/>
            <p:cNvSpPr txBox="1">
              <a:spLocks noChangeArrowheads="1"/>
            </p:cNvSpPr>
            <p:nvPr/>
          </p:nvSpPr>
          <p:spPr bwMode="gray">
            <a:xfrm flipH="1">
              <a:off x="2512988" y="2286469"/>
              <a:ext cx="770713" cy="359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latinLnBrk="0" hangingPunct="1">
                <a:lnSpc>
                  <a:spcPct val="100000"/>
                </a:lnSpc>
              </a:pPr>
              <a:r>
                <a:rPr kumimoji="0" lang="ko-KR" altLang="en-US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조정 작업</a:t>
              </a:r>
              <a:endParaRPr kumimoji="0" lang="ko-KR" altLang="en-US" sz="10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eaLnBrk="1" latinLnBrk="0" hangingPunct="1">
                <a:lnSpc>
                  <a:spcPct val="100000"/>
                </a:lnSpc>
              </a:pPr>
              <a:r>
                <a:rPr kumimoji="0" lang="en-US" altLang="ko-KR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24%</a:t>
              </a:r>
              <a:endParaRPr kumimoji="0" lang="en-US" altLang="ko-KR" sz="10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7" name="Text Box 135"/>
            <p:cNvSpPr txBox="1">
              <a:spLocks noChangeArrowheads="1"/>
            </p:cNvSpPr>
            <p:nvPr/>
          </p:nvSpPr>
          <p:spPr bwMode="gray">
            <a:xfrm flipH="1">
              <a:off x="2525234" y="1438698"/>
              <a:ext cx="770713" cy="359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latinLnBrk="0" hangingPunct="1">
                <a:lnSpc>
                  <a:spcPct val="100000"/>
                </a:lnSpc>
              </a:pPr>
              <a:r>
                <a:rPr kumimoji="0" lang="ko-KR" altLang="en-US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삽입 오류</a:t>
              </a:r>
              <a:endParaRPr kumimoji="0" lang="ko-KR" altLang="en-US" sz="10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eaLnBrk="1" latinLnBrk="0" hangingPunct="1">
                <a:lnSpc>
                  <a:spcPct val="100000"/>
                </a:lnSpc>
              </a:pPr>
              <a:r>
                <a:rPr kumimoji="0" lang="en-US" altLang="ko-KR" sz="1000" b="0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36%</a:t>
              </a:r>
            </a:p>
          </p:txBody>
        </p:sp>
        <p:sp>
          <p:nvSpPr>
            <p:cNvPr id="18" name="Arc 114"/>
            <p:cNvSpPr>
              <a:spLocks/>
            </p:cNvSpPr>
            <p:nvPr/>
          </p:nvSpPr>
          <p:spPr bwMode="gray">
            <a:xfrm rot="998297" flipH="1">
              <a:off x="717344" y="1070903"/>
              <a:ext cx="1399015" cy="881936"/>
            </a:xfrm>
            <a:custGeom>
              <a:avLst/>
              <a:gdLst>
                <a:gd name="T0" fmla="*/ 2147483647 w 19759"/>
                <a:gd name="T1" fmla="*/ 0 h 21001"/>
                <a:gd name="T2" fmla="*/ 2147483647 w 19759"/>
                <a:gd name="T3" fmla="*/ 2147483647 h 21001"/>
                <a:gd name="T4" fmla="*/ 0 w 19759"/>
                <a:gd name="T5" fmla="*/ 2147483647 h 21001"/>
                <a:gd name="T6" fmla="*/ 0 60000 65536"/>
                <a:gd name="T7" fmla="*/ 0 60000 65536"/>
                <a:gd name="T8" fmla="*/ 0 60000 65536"/>
                <a:gd name="T9" fmla="*/ 0 w 19759"/>
                <a:gd name="T10" fmla="*/ 0 h 21001"/>
                <a:gd name="T11" fmla="*/ 19759 w 19759"/>
                <a:gd name="T12" fmla="*/ 21001 h 210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759" h="21001" fill="none" extrusionOk="0">
                  <a:moveTo>
                    <a:pt x="5051" y="-1"/>
                  </a:moveTo>
                  <a:cubicBezTo>
                    <a:pt x="11599" y="1574"/>
                    <a:pt x="17038" y="6114"/>
                    <a:pt x="19758" y="12275"/>
                  </a:cubicBezTo>
                </a:path>
                <a:path w="19759" h="21001" stroke="0" extrusionOk="0">
                  <a:moveTo>
                    <a:pt x="5051" y="-1"/>
                  </a:moveTo>
                  <a:cubicBezTo>
                    <a:pt x="11599" y="1574"/>
                    <a:pt x="17038" y="6114"/>
                    <a:pt x="19758" y="12275"/>
                  </a:cubicBezTo>
                  <a:lnTo>
                    <a:pt x="0" y="21001"/>
                  </a:lnTo>
                  <a:close/>
                </a:path>
              </a:pathLst>
            </a:custGeom>
            <a:gradFill rotWithShape="0">
              <a:gsLst>
                <a:gs pos="0">
                  <a:srgbClr val="0099CC"/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latinLnBrk="0" hangingPunct="1">
                <a:lnSpc>
                  <a:spcPct val="100000"/>
                </a:lnSpc>
              </a:pPr>
              <a:endParaRPr kumimoji="0" lang="ko-KR" altLang="ko-KR" sz="10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9" name="Oval 128"/>
            <p:cNvSpPr>
              <a:spLocks noChangeArrowheads="1"/>
            </p:cNvSpPr>
            <p:nvPr/>
          </p:nvSpPr>
          <p:spPr bwMode="gray">
            <a:xfrm rot="998297" flipH="1">
              <a:off x="1225752" y="1634707"/>
              <a:ext cx="1445079" cy="733533"/>
            </a:xfrm>
            <a:prstGeom prst="ellipse">
              <a:avLst/>
            </a:prstGeom>
            <a:gradFill rotWithShape="0">
              <a:gsLst>
                <a:gs pos="0">
                  <a:srgbClr val="000000"/>
                </a:gs>
                <a:gs pos="50000">
                  <a:srgbClr val="000000">
                    <a:gamma/>
                    <a:tint val="24314"/>
                    <a:invGamma/>
                  </a:srgbClr>
                </a:gs>
                <a:gs pos="100000">
                  <a:srgbClr val="000000"/>
                </a:gs>
              </a:gsLst>
              <a:lin ang="0" scaled="1"/>
            </a:gradFill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sz="1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Oval 129"/>
            <p:cNvSpPr>
              <a:spLocks noChangeArrowheads="1"/>
            </p:cNvSpPr>
            <p:nvPr/>
          </p:nvSpPr>
          <p:spPr bwMode="white">
            <a:xfrm rot="998297" flipH="1">
              <a:off x="1223938" y="1763697"/>
              <a:ext cx="1404938" cy="6016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hangingPunct="1"/>
              <a:r>
                <a:rPr lang="ko-KR" altLang="en-US" sz="1000" dirty="0" smtClean="0">
                  <a:solidFill>
                    <a:srgbClr val="3B3BB3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순간 유실 유형</a:t>
              </a:r>
              <a:endParaRPr lang="ko-KR" altLang="en-US" sz="1000" dirty="0">
                <a:solidFill>
                  <a:srgbClr val="3B3BB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1" name="Text Box 168"/>
            <p:cNvSpPr txBox="1">
              <a:spLocks noChangeArrowheads="1"/>
            </p:cNvSpPr>
            <p:nvPr/>
          </p:nvSpPr>
          <p:spPr bwMode="gray">
            <a:xfrm flipH="1">
              <a:off x="1135945" y="1142880"/>
              <a:ext cx="809065" cy="359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1"/>
              </a:outerShdw>
            </a:effectLst>
          </p:spPr>
          <p:txBody>
            <a:bodyPr wrap="none">
              <a:spAutoFit/>
            </a:bodyPr>
            <a:lstStyle>
              <a:lvl1pPr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1pPr>
              <a:lvl2pPr marL="742950" indent="-28575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2pPr>
              <a:lvl3pPr marL="11430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3pPr>
              <a:lvl4pPr marL="16002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4pPr>
              <a:lvl5pPr marL="2057400" indent="-228600" eaLnBrk="0" hangingPunct="0"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5pPr>
              <a:lvl6pPr marL="25146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6pPr>
              <a:lvl7pPr marL="29718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7pPr>
              <a:lvl8pPr marL="34290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8pPr>
              <a:lvl9pPr marL="3886200" indent="-228600" algn="ctr" eaLnBrk="0" fontAlgn="base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1600" b="1">
                  <a:solidFill>
                    <a:schemeClr val="bg1"/>
                  </a:solidFill>
                  <a:latin typeface="굴림체" panose="020B0609000101010101" pitchFamily="49" charset="-127"/>
                  <a:ea typeface="굴림체" panose="020B0609000101010101" pitchFamily="49" charset="-127"/>
                </a:defRPr>
              </a:lvl9pPr>
            </a:lstStyle>
            <a:p>
              <a:pPr eaLnBrk="1" latinLnBrk="0" hangingPunct="1">
                <a:lnSpc>
                  <a:spcPct val="100000"/>
                </a:lnSpc>
              </a:pPr>
              <a:r>
                <a:rPr kumimoji="0" lang="ko-KR" altLang="en-US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공급</a:t>
              </a:r>
              <a:r>
                <a:rPr kumimoji="0" lang="en-US" altLang="ko-KR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&amp;</a:t>
              </a:r>
              <a:r>
                <a:rPr kumimoji="0" lang="ko-KR" altLang="en-US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적재</a:t>
              </a:r>
              <a:endParaRPr kumimoji="0" lang="ko-KR" altLang="en-US" sz="10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eaLnBrk="1" latinLnBrk="0" hangingPunct="1">
                <a:lnSpc>
                  <a:spcPct val="100000"/>
                </a:lnSpc>
              </a:pPr>
              <a:r>
                <a:rPr kumimoji="0" lang="en-US" altLang="ko-KR" sz="1000" b="0" dirty="0" smtClean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14%</a:t>
              </a:r>
              <a:endParaRPr kumimoji="0" lang="en-US" altLang="ko-KR" sz="1000" b="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10380" y="1490403"/>
          <a:ext cx="4472105" cy="838200"/>
        </p:xfrm>
        <a:graphic>
          <a:graphicData uri="http://schemas.openxmlformats.org/drawingml/2006/table">
            <a:tbl>
              <a:tblPr/>
              <a:tblGrid>
                <a:gridCol w="1186477"/>
                <a:gridCol w="821407"/>
                <a:gridCol w="821407"/>
                <a:gridCol w="821407"/>
                <a:gridCol w="821407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평가가동효율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0" name="그룹 49"/>
          <p:cNvGrpSpPr/>
          <p:nvPr/>
        </p:nvGrpSpPr>
        <p:grpSpPr>
          <a:xfrm>
            <a:off x="251520" y="2378069"/>
            <a:ext cx="4673048" cy="1122939"/>
            <a:chOff x="0" y="-179331"/>
            <a:chExt cx="6555046" cy="2365131"/>
          </a:xfrm>
        </p:grpSpPr>
        <p:grpSp>
          <p:nvGrpSpPr>
            <p:cNvPr id="51" name="그룹 50"/>
            <p:cNvGrpSpPr/>
            <p:nvPr/>
          </p:nvGrpSpPr>
          <p:grpSpPr>
            <a:xfrm>
              <a:off x="0" y="-179331"/>
              <a:ext cx="2087604" cy="2365131"/>
              <a:chOff x="0" y="-69598"/>
              <a:chExt cx="969802" cy="1367317"/>
            </a:xfrm>
          </p:grpSpPr>
          <p:sp>
            <p:nvSpPr>
              <p:cNvPr id="68" name="직사각형 67"/>
              <p:cNvSpPr/>
              <p:nvPr/>
            </p:nvSpPr>
            <p:spPr>
              <a:xfrm>
                <a:off x="160121" y="125029"/>
                <a:ext cx="286621" cy="299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 smtClean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rPr>
                  <a:t>10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</a:rPr>
                  <a:t>%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TextBox 93"/>
              <p:cNvSpPr txBox="1"/>
              <p:nvPr/>
            </p:nvSpPr>
            <p:spPr>
              <a:xfrm>
                <a:off x="104023" y="727012"/>
                <a:ext cx="362681" cy="299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000" kern="0" noProof="0" dirty="0" smtClean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rPr>
                  <a:t>목표</a:t>
                </a:r>
                <a:endPara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Freeform 3"/>
              <p:cNvSpPr>
                <a:spLocks/>
              </p:cNvSpPr>
              <p:nvPr/>
            </p:nvSpPr>
            <p:spPr bwMode="auto">
              <a:xfrm rot="15674967" flipH="1" flipV="1">
                <a:off x="392422" y="160805"/>
                <a:ext cx="262704" cy="178298"/>
              </a:xfrm>
              <a:custGeom>
                <a:avLst/>
                <a:gdLst>
                  <a:gd name="T0" fmla="*/ 32 w 599"/>
                  <a:gd name="T1" fmla="*/ 0 h 299"/>
                  <a:gd name="T2" fmla="*/ 68 w 599"/>
                  <a:gd name="T3" fmla="*/ 0 h 299"/>
                  <a:gd name="T4" fmla="*/ 105 w 599"/>
                  <a:gd name="T5" fmla="*/ 1 h 299"/>
                  <a:gd name="T6" fmla="*/ 139 w 599"/>
                  <a:gd name="T7" fmla="*/ 7 h 299"/>
                  <a:gd name="T8" fmla="*/ 180 w 599"/>
                  <a:gd name="T9" fmla="*/ 16 h 299"/>
                  <a:gd name="T10" fmla="*/ 218 w 599"/>
                  <a:gd name="T11" fmla="*/ 27 h 299"/>
                  <a:gd name="T12" fmla="*/ 258 w 599"/>
                  <a:gd name="T13" fmla="*/ 44 h 299"/>
                  <a:gd name="T14" fmla="*/ 295 w 599"/>
                  <a:gd name="T15" fmla="*/ 61 h 299"/>
                  <a:gd name="T16" fmla="*/ 329 w 599"/>
                  <a:gd name="T17" fmla="*/ 78 h 299"/>
                  <a:gd name="T18" fmla="*/ 363 w 599"/>
                  <a:gd name="T19" fmla="*/ 97 h 299"/>
                  <a:gd name="T20" fmla="*/ 396 w 599"/>
                  <a:gd name="T21" fmla="*/ 119 h 299"/>
                  <a:gd name="T22" fmla="*/ 428 w 599"/>
                  <a:gd name="T23" fmla="*/ 144 h 299"/>
                  <a:gd name="T24" fmla="*/ 454 w 599"/>
                  <a:gd name="T25" fmla="*/ 169 h 299"/>
                  <a:gd name="T26" fmla="*/ 471 w 599"/>
                  <a:gd name="T27" fmla="*/ 192 h 299"/>
                  <a:gd name="T28" fmla="*/ 580 w 599"/>
                  <a:gd name="T29" fmla="*/ 185 h 299"/>
                  <a:gd name="T30" fmla="*/ 543 w 599"/>
                  <a:gd name="T31" fmla="*/ 201 h 299"/>
                  <a:gd name="T32" fmla="*/ 517 w 599"/>
                  <a:gd name="T33" fmla="*/ 214 h 299"/>
                  <a:gd name="T34" fmla="*/ 496 w 599"/>
                  <a:gd name="T35" fmla="*/ 228 h 299"/>
                  <a:gd name="T36" fmla="*/ 475 w 599"/>
                  <a:gd name="T37" fmla="*/ 244 h 299"/>
                  <a:gd name="T38" fmla="*/ 450 w 599"/>
                  <a:gd name="T39" fmla="*/ 266 h 299"/>
                  <a:gd name="T40" fmla="*/ 428 w 599"/>
                  <a:gd name="T41" fmla="*/ 288 h 299"/>
                  <a:gd name="T42" fmla="*/ 408 w 599"/>
                  <a:gd name="T43" fmla="*/ 294 h 299"/>
                  <a:gd name="T44" fmla="*/ 388 w 599"/>
                  <a:gd name="T45" fmla="*/ 283 h 299"/>
                  <a:gd name="T46" fmla="*/ 363 w 599"/>
                  <a:gd name="T47" fmla="*/ 273 h 299"/>
                  <a:gd name="T48" fmla="*/ 340 w 599"/>
                  <a:gd name="T49" fmla="*/ 266 h 299"/>
                  <a:gd name="T50" fmla="*/ 314 w 599"/>
                  <a:gd name="T51" fmla="*/ 258 h 299"/>
                  <a:gd name="T52" fmla="*/ 287 w 599"/>
                  <a:gd name="T53" fmla="*/ 252 h 299"/>
                  <a:gd name="T54" fmla="*/ 261 w 599"/>
                  <a:gd name="T55" fmla="*/ 246 h 299"/>
                  <a:gd name="T56" fmla="*/ 236 w 599"/>
                  <a:gd name="T57" fmla="*/ 241 h 299"/>
                  <a:gd name="T58" fmla="*/ 203 w 599"/>
                  <a:gd name="T59" fmla="*/ 235 h 299"/>
                  <a:gd name="T60" fmla="*/ 325 w 599"/>
                  <a:gd name="T61" fmla="*/ 196 h 299"/>
                  <a:gd name="T62" fmla="*/ 297 w 599"/>
                  <a:gd name="T63" fmla="*/ 158 h 299"/>
                  <a:gd name="T64" fmla="*/ 275 w 599"/>
                  <a:gd name="T65" fmla="*/ 136 h 299"/>
                  <a:gd name="T66" fmla="*/ 243 w 599"/>
                  <a:gd name="T67" fmla="*/ 107 h 299"/>
                  <a:gd name="T68" fmla="*/ 216 w 599"/>
                  <a:gd name="T69" fmla="*/ 84 h 299"/>
                  <a:gd name="T70" fmla="*/ 194 w 599"/>
                  <a:gd name="T71" fmla="*/ 67 h 299"/>
                  <a:gd name="T72" fmla="*/ 167 w 599"/>
                  <a:gd name="T73" fmla="*/ 50 h 299"/>
                  <a:gd name="T74" fmla="*/ 139 w 599"/>
                  <a:gd name="T75" fmla="*/ 36 h 299"/>
                  <a:gd name="T76" fmla="*/ 105 w 599"/>
                  <a:gd name="T77" fmla="*/ 24 h 299"/>
                  <a:gd name="T78" fmla="*/ 69 w 599"/>
                  <a:gd name="T79" fmla="*/ 16 h 299"/>
                  <a:gd name="T80" fmla="*/ 31 w 599"/>
                  <a:gd name="T81" fmla="*/ 8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99" h="299">
                    <a:moveTo>
                      <a:pt x="0" y="1"/>
                    </a:moveTo>
                    <a:lnTo>
                      <a:pt x="32" y="0"/>
                    </a:lnTo>
                    <a:lnTo>
                      <a:pt x="48" y="0"/>
                    </a:lnTo>
                    <a:lnTo>
                      <a:pt x="68" y="0"/>
                    </a:lnTo>
                    <a:lnTo>
                      <a:pt x="87" y="0"/>
                    </a:lnTo>
                    <a:lnTo>
                      <a:pt x="105" y="1"/>
                    </a:lnTo>
                    <a:lnTo>
                      <a:pt x="123" y="3"/>
                    </a:lnTo>
                    <a:lnTo>
                      <a:pt x="139" y="7"/>
                    </a:lnTo>
                    <a:lnTo>
                      <a:pt x="158" y="10"/>
                    </a:lnTo>
                    <a:lnTo>
                      <a:pt x="180" y="16"/>
                    </a:lnTo>
                    <a:lnTo>
                      <a:pt x="199" y="22"/>
                    </a:lnTo>
                    <a:lnTo>
                      <a:pt x="218" y="27"/>
                    </a:lnTo>
                    <a:lnTo>
                      <a:pt x="239" y="35"/>
                    </a:lnTo>
                    <a:lnTo>
                      <a:pt x="258" y="44"/>
                    </a:lnTo>
                    <a:lnTo>
                      <a:pt x="278" y="53"/>
                    </a:lnTo>
                    <a:lnTo>
                      <a:pt x="295" y="61"/>
                    </a:lnTo>
                    <a:lnTo>
                      <a:pt x="313" y="69"/>
                    </a:lnTo>
                    <a:lnTo>
                      <a:pt x="329" y="78"/>
                    </a:lnTo>
                    <a:lnTo>
                      <a:pt x="346" y="88"/>
                    </a:lnTo>
                    <a:lnTo>
                      <a:pt x="363" y="97"/>
                    </a:lnTo>
                    <a:lnTo>
                      <a:pt x="381" y="110"/>
                    </a:lnTo>
                    <a:lnTo>
                      <a:pt x="396" y="119"/>
                    </a:lnTo>
                    <a:lnTo>
                      <a:pt x="413" y="133"/>
                    </a:lnTo>
                    <a:lnTo>
                      <a:pt x="428" y="144"/>
                    </a:lnTo>
                    <a:lnTo>
                      <a:pt x="442" y="156"/>
                    </a:lnTo>
                    <a:lnTo>
                      <a:pt x="454" y="169"/>
                    </a:lnTo>
                    <a:lnTo>
                      <a:pt x="464" y="181"/>
                    </a:lnTo>
                    <a:lnTo>
                      <a:pt x="471" y="192"/>
                    </a:lnTo>
                    <a:lnTo>
                      <a:pt x="598" y="177"/>
                    </a:lnTo>
                    <a:lnTo>
                      <a:pt x="580" y="185"/>
                    </a:lnTo>
                    <a:lnTo>
                      <a:pt x="559" y="194"/>
                    </a:lnTo>
                    <a:lnTo>
                      <a:pt x="543" y="201"/>
                    </a:lnTo>
                    <a:lnTo>
                      <a:pt x="530" y="207"/>
                    </a:lnTo>
                    <a:lnTo>
                      <a:pt x="517" y="214"/>
                    </a:lnTo>
                    <a:lnTo>
                      <a:pt x="506" y="221"/>
                    </a:lnTo>
                    <a:lnTo>
                      <a:pt x="496" y="228"/>
                    </a:lnTo>
                    <a:lnTo>
                      <a:pt x="485" y="236"/>
                    </a:lnTo>
                    <a:lnTo>
                      <a:pt x="475" y="244"/>
                    </a:lnTo>
                    <a:lnTo>
                      <a:pt x="463" y="255"/>
                    </a:lnTo>
                    <a:lnTo>
                      <a:pt x="450" y="266"/>
                    </a:lnTo>
                    <a:lnTo>
                      <a:pt x="440" y="276"/>
                    </a:lnTo>
                    <a:lnTo>
                      <a:pt x="428" y="288"/>
                    </a:lnTo>
                    <a:lnTo>
                      <a:pt x="418" y="298"/>
                    </a:lnTo>
                    <a:lnTo>
                      <a:pt x="408" y="294"/>
                    </a:lnTo>
                    <a:lnTo>
                      <a:pt x="398" y="288"/>
                    </a:lnTo>
                    <a:lnTo>
                      <a:pt x="388" y="283"/>
                    </a:lnTo>
                    <a:lnTo>
                      <a:pt x="375" y="278"/>
                    </a:lnTo>
                    <a:lnTo>
                      <a:pt x="363" y="273"/>
                    </a:lnTo>
                    <a:lnTo>
                      <a:pt x="351" y="269"/>
                    </a:lnTo>
                    <a:lnTo>
                      <a:pt x="340" y="266"/>
                    </a:lnTo>
                    <a:lnTo>
                      <a:pt x="327" y="262"/>
                    </a:lnTo>
                    <a:lnTo>
                      <a:pt x="314" y="258"/>
                    </a:lnTo>
                    <a:lnTo>
                      <a:pt x="300" y="255"/>
                    </a:lnTo>
                    <a:lnTo>
                      <a:pt x="287" y="252"/>
                    </a:lnTo>
                    <a:lnTo>
                      <a:pt x="275" y="248"/>
                    </a:lnTo>
                    <a:lnTo>
                      <a:pt x="261" y="246"/>
                    </a:lnTo>
                    <a:lnTo>
                      <a:pt x="249" y="243"/>
                    </a:lnTo>
                    <a:lnTo>
                      <a:pt x="236" y="241"/>
                    </a:lnTo>
                    <a:lnTo>
                      <a:pt x="222" y="238"/>
                    </a:lnTo>
                    <a:lnTo>
                      <a:pt x="203" y="235"/>
                    </a:lnTo>
                    <a:lnTo>
                      <a:pt x="334" y="213"/>
                    </a:lnTo>
                    <a:lnTo>
                      <a:pt x="325" y="196"/>
                    </a:lnTo>
                    <a:lnTo>
                      <a:pt x="315" y="183"/>
                    </a:lnTo>
                    <a:lnTo>
                      <a:pt x="297" y="158"/>
                    </a:lnTo>
                    <a:lnTo>
                      <a:pt x="286" y="148"/>
                    </a:lnTo>
                    <a:lnTo>
                      <a:pt x="275" y="136"/>
                    </a:lnTo>
                    <a:lnTo>
                      <a:pt x="255" y="118"/>
                    </a:lnTo>
                    <a:lnTo>
                      <a:pt x="243" y="107"/>
                    </a:lnTo>
                    <a:lnTo>
                      <a:pt x="229" y="94"/>
                    </a:lnTo>
                    <a:lnTo>
                      <a:pt x="216" y="84"/>
                    </a:lnTo>
                    <a:lnTo>
                      <a:pt x="205" y="76"/>
                    </a:lnTo>
                    <a:lnTo>
                      <a:pt x="194" y="67"/>
                    </a:lnTo>
                    <a:lnTo>
                      <a:pt x="181" y="59"/>
                    </a:lnTo>
                    <a:lnTo>
                      <a:pt x="167" y="50"/>
                    </a:lnTo>
                    <a:lnTo>
                      <a:pt x="152" y="44"/>
                    </a:lnTo>
                    <a:lnTo>
                      <a:pt x="139" y="36"/>
                    </a:lnTo>
                    <a:lnTo>
                      <a:pt x="121" y="30"/>
                    </a:lnTo>
                    <a:lnTo>
                      <a:pt x="105" y="24"/>
                    </a:lnTo>
                    <a:lnTo>
                      <a:pt x="87" y="20"/>
                    </a:lnTo>
                    <a:lnTo>
                      <a:pt x="69" y="16"/>
                    </a:lnTo>
                    <a:lnTo>
                      <a:pt x="50" y="11"/>
                    </a:lnTo>
                    <a:lnTo>
                      <a:pt x="31" y="8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round/>
                <a:headEnd/>
                <a:tailEnd/>
              </a:ln>
              <a:effectLst>
                <a:prstShdw prst="shdw18" dist="17961" dir="13500000">
                  <a:sysClr val="window" lastClr="FFFFFF">
                    <a:gamma/>
                    <a:shade val="60000"/>
                    <a:invGamma/>
                  </a:sysClr>
                </a:prstShdw>
              </a:effec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629125" y="-69598"/>
                <a:ext cx="311337" cy="2810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900" kern="0" dirty="0" smtClean="0">
                    <a:solidFill>
                      <a:srgbClr val="FF0000"/>
                    </a:solidFill>
                    <a:latin typeface="Calibri" panose="020F0502020204030204"/>
                    <a:ea typeface="맑은 고딕" panose="020B0503020000020004" pitchFamily="50" charset="-127"/>
                  </a:rPr>
                  <a:t>14.1%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TextBox 96"/>
              <p:cNvSpPr txBox="1"/>
              <p:nvPr/>
            </p:nvSpPr>
            <p:spPr>
              <a:xfrm>
                <a:off x="520045" y="745749"/>
                <a:ext cx="449757" cy="281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900" kern="0" smtClean="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rPr>
                  <a:t>순간유실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74" name="직선 연결선 73"/>
              <p:cNvCxnSpPr/>
              <p:nvPr/>
            </p:nvCxnSpPr>
            <p:spPr>
              <a:xfrm>
                <a:off x="51199" y="707640"/>
                <a:ext cx="914274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sp>
            <p:nvSpPr>
              <p:cNvPr id="75" name="정육면체 74"/>
              <p:cNvSpPr/>
              <p:nvPr/>
            </p:nvSpPr>
            <p:spPr>
              <a:xfrm>
                <a:off x="118453" y="444204"/>
                <a:ext cx="379886" cy="244067"/>
              </a:xfrm>
              <a:prstGeom prst="cube">
                <a:avLst/>
              </a:prstGeom>
              <a:gradFill flip="none" rotWithShape="1">
                <a:gsLst>
                  <a:gs pos="0">
                    <a:srgbClr val="E7E6E6">
                      <a:lumMod val="75000"/>
                      <a:shade val="30000"/>
                      <a:satMod val="115000"/>
                    </a:srgbClr>
                  </a:gs>
                  <a:gs pos="50000">
                    <a:srgbClr val="E7E6E6">
                      <a:lumMod val="75000"/>
                      <a:shade val="67500"/>
                      <a:satMod val="115000"/>
                    </a:srgbClr>
                  </a:gs>
                  <a:gs pos="100000">
                    <a:srgbClr val="E7E6E6">
                      <a:lumMod val="75000"/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6" name="정육면체 75"/>
              <p:cNvSpPr/>
              <p:nvPr/>
            </p:nvSpPr>
            <p:spPr>
              <a:xfrm>
                <a:off x="585587" y="169050"/>
                <a:ext cx="379886" cy="519222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0" y="999767"/>
                <a:ext cx="914274" cy="2979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lumMod val="5000"/>
                      <a:lumOff val="95000"/>
                    </a:schemeClr>
                  </a:gs>
                  <a:gs pos="74000">
                    <a:schemeClr val="accent2">
                      <a:lumMod val="45000"/>
                      <a:lumOff val="55000"/>
                    </a:schemeClr>
                  </a:gs>
                  <a:gs pos="83000">
                    <a:schemeClr val="accent2">
                      <a:lumMod val="45000"/>
                      <a:lumOff val="55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</a:rPr>
                  <a:t>ADT</a:t>
                </a:r>
                <a:endPara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2295529" y="209895"/>
              <a:ext cx="2078289" cy="1966375"/>
              <a:chOff x="2295526" y="125362"/>
              <a:chExt cx="965473" cy="1136792"/>
            </a:xfrm>
          </p:grpSpPr>
          <p:sp>
            <p:nvSpPr>
              <p:cNvPr id="62" name="Freeform 3"/>
              <p:cNvSpPr>
                <a:spLocks/>
              </p:cNvSpPr>
              <p:nvPr/>
            </p:nvSpPr>
            <p:spPr bwMode="auto">
              <a:xfrm rot="15757127" flipH="1" flipV="1">
                <a:off x="2711826" y="167565"/>
                <a:ext cx="262704" cy="178298"/>
              </a:xfrm>
              <a:custGeom>
                <a:avLst/>
                <a:gdLst>
                  <a:gd name="T0" fmla="*/ 32 w 599"/>
                  <a:gd name="T1" fmla="*/ 0 h 299"/>
                  <a:gd name="T2" fmla="*/ 68 w 599"/>
                  <a:gd name="T3" fmla="*/ 0 h 299"/>
                  <a:gd name="T4" fmla="*/ 105 w 599"/>
                  <a:gd name="T5" fmla="*/ 1 h 299"/>
                  <a:gd name="T6" fmla="*/ 139 w 599"/>
                  <a:gd name="T7" fmla="*/ 7 h 299"/>
                  <a:gd name="T8" fmla="*/ 180 w 599"/>
                  <a:gd name="T9" fmla="*/ 16 h 299"/>
                  <a:gd name="T10" fmla="*/ 218 w 599"/>
                  <a:gd name="T11" fmla="*/ 27 h 299"/>
                  <a:gd name="T12" fmla="*/ 258 w 599"/>
                  <a:gd name="T13" fmla="*/ 44 h 299"/>
                  <a:gd name="T14" fmla="*/ 295 w 599"/>
                  <a:gd name="T15" fmla="*/ 61 h 299"/>
                  <a:gd name="T16" fmla="*/ 329 w 599"/>
                  <a:gd name="T17" fmla="*/ 78 h 299"/>
                  <a:gd name="T18" fmla="*/ 363 w 599"/>
                  <a:gd name="T19" fmla="*/ 97 h 299"/>
                  <a:gd name="T20" fmla="*/ 396 w 599"/>
                  <a:gd name="T21" fmla="*/ 119 h 299"/>
                  <a:gd name="T22" fmla="*/ 428 w 599"/>
                  <a:gd name="T23" fmla="*/ 144 h 299"/>
                  <a:gd name="T24" fmla="*/ 454 w 599"/>
                  <a:gd name="T25" fmla="*/ 169 h 299"/>
                  <a:gd name="T26" fmla="*/ 471 w 599"/>
                  <a:gd name="T27" fmla="*/ 192 h 299"/>
                  <a:gd name="T28" fmla="*/ 580 w 599"/>
                  <a:gd name="T29" fmla="*/ 185 h 299"/>
                  <a:gd name="T30" fmla="*/ 543 w 599"/>
                  <a:gd name="T31" fmla="*/ 201 h 299"/>
                  <a:gd name="T32" fmla="*/ 517 w 599"/>
                  <a:gd name="T33" fmla="*/ 214 h 299"/>
                  <a:gd name="T34" fmla="*/ 496 w 599"/>
                  <a:gd name="T35" fmla="*/ 228 h 299"/>
                  <a:gd name="T36" fmla="*/ 475 w 599"/>
                  <a:gd name="T37" fmla="*/ 244 h 299"/>
                  <a:gd name="T38" fmla="*/ 450 w 599"/>
                  <a:gd name="T39" fmla="*/ 266 h 299"/>
                  <a:gd name="T40" fmla="*/ 428 w 599"/>
                  <a:gd name="T41" fmla="*/ 288 h 299"/>
                  <a:gd name="T42" fmla="*/ 408 w 599"/>
                  <a:gd name="T43" fmla="*/ 294 h 299"/>
                  <a:gd name="T44" fmla="*/ 388 w 599"/>
                  <a:gd name="T45" fmla="*/ 283 h 299"/>
                  <a:gd name="T46" fmla="*/ 363 w 599"/>
                  <a:gd name="T47" fmla="*/ 273 h 299"/>
                  <a:gd name="T48" fmla="*/ 340 w 599"/>
                  <a:gd name="T49" fmla="*/ 266 h 299"/>
                  <a:gd name="T50" fmla="*/ 314 w 599"/>
                  <a:gd name="T51" fmla="*/ 258 h 299"/>
                  <a:gd name="T52" fmla="*/ 287 w 599"/>
                  <a:gd name="T53" fmla="*/ 252 h 299"/>
                  <a:gd name="T54" fmla="*/ 261 w 599"/>
                  <a:gd name="T55" fmla="*/ 246 h 299"/>
                  <a:gd name="T56" fmla="*/ 236 w 599"/>
                  <a:gd name="T57" fmla="*/ 241 h 299"/>
                  <a:gd name="T58" fmla="*/ 203 w 599"/>
                  <a:gd name="T59" fmla="*/ 235 h 299"/>
                  <a:gd name="T60" fmla="*/ 325 w 599"/>
                  <a:gd name="T61" fmla="*/ 196 h 299"/>
                  <a:gd name="T62" fmla="*/ 297 w 599"/>
                  <a:gd name="T63" fmla="*/ 158 h 299"/>
                  <a:gd name="T64" fmla="*/ 275 w 599"/>
                  <a:gd name="T65" fmla="*/ 136 h 299"/>
                  <a:gd name="T66" fmla="*/ 243 w 599"/>
                  <a:gd name="T67" fmla="*/ 107 h 299"/>
                  <a:gd name="T68" fmla="*/ 216 w 599"/>
                  <a:gd name="T69" fmla="*/ 84 h 299"/>
                  <a:gd name="T70" fmla="*/ 194 w 599"/>
                  <a:gd name="T71" fmla="*/ 67 h 299"/>
                  <a:gd name="T72" fmla="*/ 167 w 599"/>
                  <a:gd name="T73" fmla="*/ 50 h 299"/>
                  <a:gd name="T74" fmla="*/ 139 w 599"/>
                  <a:gd name="T75" fmla="*/ 36 h 299"/>
                  <a:gd name="T76" fmla="*/ 105 w 599"/>
                  <a:gd name="T77" fmla="*/ 24 h 299"/>
                  <a:gd name="T78" fmla="*/ 69 w 599"/>
                  <a:gd name="T79" fmla="*/ 16 h 299"/>
                  <a:gd name="T80" fmla="*/ 31 w 599"/>
                  <a:gd name="T81" fmla="*/ 8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99" h="299">
                    <a:moveTo>
                      <a:pt x="0" y="1"/>
                    </a:moveTo>
                    <a:lnTo>
                      <a:pt x="32" y="0"/>
                    </a:lnTo>
                    <a:lnTo>
                      <a:pt x="48" y="0"/>
                    </a:lnTo>
                    <a:lnTo>
                      <a:pt x="68" y="0"/>
                    </a:lnTo>
                    <a:lnTo>
                      <a:pt x="87" y="0"/>
                    </a:lnTo>
                    <a:lnTo>
                      <a:pt x="105" y="1"/>
                    </a:lnTo>
                    <a:lnTo>
                      <a:pt x="123" y="3"/>
                    </a:lnTo>
                    <a:lnTo>
                      <a:pt x="139" y="7"/>
                    </a:lnTo>
                    <a:lnTo>
                      <a:pt x="158" y="10"/>
                    </a:lnTo>
                    <a:lnTo>
                      <a:pt x="180" y="16"/>
                    </a:lnTo>
                    <a:lnTo>
                      <a:pt x="199" y="22"/>
                    </a:lnTo>
                    <a:lnTo>
                      <a:pt x="218" y="27"/>
                    </a:lnTo>
                    <a:lnTo>
                      <a:pt x="239" y="35"/>
                    </a:lnTo>
                    <a:lnTo>
                      <a:pt x="258" y="44"/>
                    </a:lnTo>
                    <a:lnTo>
                      <a:pt x="278" y="53"/>
                    </a:lnTo>
                    <a:lnTo>
                      <a:pt x="295" y="61"/>
                    </a:lnTo>
                    <a:lnTo>
                      <a:pt x="313" y="69"/>
                    </a:lnTo>
                    <a:lnTo>
                      <a:pt x="329" y="78"/>
                    </a:lnTo>
                    <a:lnTo>
                      <a:pt x="346" y="88"/>
                    </a:lnTo>
                    <a:lnTo>
                      <a:pt x="363" y="97"/>
                    </a:lnTo>
                    <a:lnTo>
                      <a:pt x="381" y="110"/>
                    </a:lnTo>
                    <a:lnTo>
                      <a:pt x="396" y="119"/>
                    </a:lnTo>
                    <a:lnTo>
                      <a:pt x="413" y="133"/>
                    </a:lnTo>
                    <a:lnTo>
                      <a:pt x="428" y="144"/>
                    </a:lnTo>
                    <a:lnTo>
                      <a:pt x="442" y="156"/>
                    </a:lnTo>
                    <a:lnTo>
                      <a:pt x="454" y="169"/>
                    </a:lnTo>
                    <a:lnTo>
                      <a:pt x="464" y="181"/>
                    </a:lnTo>
                    <a:lnTo>
                      <a:pt x="471" y="192"/>
                    </a:lnTo>
                    <a:lnTo>
                      <a:pt x="598" y="177"/>
                    </a:lnTo>
                    <a:lnTo>
                      <a:pt x="580" y="185"/>
                    </a:lnTo>
                    <a:lnTo>
                      <a:pt x="559" y="194"/>
                    </a:lnTo>
                    <a:lnTo>
                      <a:pt x="543" y="201"/>
                    </a:lnTo>
                    <a:lnTo>
                      <a:pt x="530" y="207"/>
                    </a:lnTo>
                    <a:lnTo>
                      <a:pt x="517" y="214"/>
                    </a:lnTo>
                    <a:lnTo>
                      <a:pt x="506" y="221"/>
                    </a:lnTo>
                    <a:lnTo>
                      <a:pt x="496" y="228"/>
                    </a:lnTo>
                    <a:lnTo>
                      <a:pt x="485" y="236"/>
                    </a:lnTo>
                    <a:lnTo>
                      <a:pt x="475" y="244"/>
                    </a:lnTo>
                    <a:lnTo>
                      <a:pt x="463" y="255"/>
                    </a:lnTo>
                    <a:lnTo>
                      <a:pt x="450" y="266"/>
                    </a:lnTo>
                    <a:lnTo>
                      <a:pt x="440" y="276"/>
                    </a:lnTo>
                    <a:lnTo>
                      <a:pt x="428" y="288"/>
                    </a:lnTo>
                    <a:lnTo>
                      <a:pt x="418" y="298"/>
                    </a:lnTo>
                    <a:lnTo>
                      <a:pt x="408" y="294"/>
                    </a:lnTo>
                    <a:lnTo>
                      <a:pt x="398" y="288"/>
                    </a:lnTo>
                    <a:lnTo>
                      <a:pt x="388" y="283"/>
                    </a:lnTo>
                    <a:lnTo>
                      <a:pt x="375" y="278"/>
                    </a:lnTo>
                    <a:lnTo>
                      <a:pt x="363" y="273"/>
                    </a:lnTo>
                    <a:lnTo>
                      <a:pt x="351" y="269"/>
                    </a:lnTo>
                    <a:lnTo>
                      <a:pt x="340" y="266"/>
                    </a:lnTo>
                    <a:lnTo>
                      <a:pt x="327" y="262"/>
                    </a:lnTo>
                    <a:lnTo>
                      <a:pt x="314" y="258"/>
                    </a:lnTo>
                    <a:lnTo>
                      <a:pt x="300" y="255"/>
                    </a:lnTo>
                    <a:lnTo>
                      <a:pt x="287" y="252"/>
                    </a:lnTo>
                    <a:lnTo>
                      <a:pt x="275" y="248"/>
                    </a:lnTo>
                    <a:lnTo>
                      <a:pt x="261" y="246"/>
                    </a:lnTo>
                    <a:lnTo>
                      <a:pt x="249" y="243"/>
                    </a:lnTo>
                    <a:lnTo>
                      <a:pt x="236" y="241"/>
                    </a:lnTo>
                    <a:lnTo>
                      <a:pt x="222" y="238"/>
                    </a:lnTo>
                    <a:lnTo>
                      <a:pt x="203" y="235"/>
                    </a:lnTo>
                    <a:lnTo>
                      <a:pt x="334" y="213"/>
                    </a:lnTo>
                    <a:lnTo>
                      <a:pt x="325" y="196"/>
                    </a:lnTo>
                    <a:lnTo>
                      <a:pt x="315" y="183"/>
                    </a:lnTo>
                    <a:lnTo>
                      <a:pt x="297" y="158"/>
                    </a:lnTo>
                    <a:lnTo>
                      <a:pt x="286" y="148"/>
                    </a:lnTo>
                    <a:lnTo>
                      <a:pt x="275" y="136"/>
                    </a:lnTo>
                    <a:lnTo>
                      <a:pt x="255" y="118"/>
                    </a:lnTo>
                    <a:lnTo>
                      <a:pt x="243" y="107"/>
                    </a:lnTo>
                    <a:lnTo>
                      <a:pt x="229" y="94"/>
                    </a:lnTo>
                    <a:lnTo>
                      <a:pt x="216" y="84"/>
                    </a:lnTo>
                    <a:lnTo>
                      <a:pt x="205" y="76"/>
                    </a:lnTo>
                    <a:lnTo>
                      <a:pt x="194" y="67"/>
                    </a:lnTo>
                    <a:lnTo>
                      <a:pt x="181" y="59"/>
                    </a:lnTo>
                    <a:lnTo>
                      <a:pt x="167" y="50"/>
                    </a:lnTo>
                    <a:lnTo>
                      <a:pt x="152" y="44"/>
                    </a:lnTo>
                    <a:lnTo>
                      <a:pt x="139" y="36"/>
                    </a:lnTo>
                    <a:lnTo>
                      <a:pt x="121" y="30"/>
                    </a:lnTo>
                    <a:lnTo>
                      <a:pt x="105" y="24"/>
                    </a:lnTo>
                    <a:lnTo>
                      <a:pt x="87" y="20"/>
                    </a:lnTo>
                    <a:lnTo>
                      <a:pt x="69" y="16"/>
                    </a:lnTo>
                    <a:lnTo>
                      <a:pt x="50" y="11"/>
                    </a:lnTo>
                    <a:lnTo>
                      <a:pt x="31" y="8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0000"/>
              </a:solidFill>
              <a:ln w="12700" cap="rnd" cmpd="sng">
                <a:noFill/>
                <a:round/>
                <a:headEnd/>
                <a:tailEnd/>
              </a:ln>
              <a:effectLst>
                <a:prstShdw prst="shdw18" dist="17961" dir="13500000">
                  <a:sysClr val="window" lastClr="FFFFFF">
                    <a:gamma/>
                    <a:shade val="60000"/>
                    <a:invGamma/>
                  </a:sysClr>
                </a:prstShdw>
              </a:effectLst>
            </p:spPr>
            <p:txBody>
              <a:bodyPr wrap="square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64" name="직선 연결선 63"/>
              <p:cNvCxnSpPr/>
              <p:nvPr/>
            </p:nvCxnSpPr>
            <p:spPr>
              <a:xfrm>
                <a:off x="2346725" y="672075"/>
                <a:ext cx="914274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sp>
            <p:nvSpPr>
              <p:cNvPr id="65" name="정육면체 64"/>
              <p:cNvSpPr/>
              <p:nvPr/>
            </p:nvSpPr>
            <p:spPr>
              <a:xfrm>
                <a:off x="2413979" y="408639"/>
                <a:ext cx="379886" cy="244067"/>
              </a:xfrm>
              <a:prstGeom prst="cube">
                <a:avLst/>
              </a:prstGeom>
              <a:gradFill flip="none" rotWithShape="1">
                <a:gsLst>
                  <a:gs pos="0">
                    <a:srgbClr val="E7E6E6">
                      <a:lumMod val="75000"/>
                      <a:shade val="30000"/>
                      <a:satMod val="115000"/>
                    </a:srgbClr>
                  </a:gs>
                  <a:gs pos="50000">
                    <a:srgbClr val="E7E6E6">
                      <a:lumMod val="75000"/>
                      <a:shade val="67500"/>
                      <a:satMod val="115000"/>
                    </a:srgbClr>
                  </a:gs>
                  <a:gs pos="100000">
                    <a:srgbClr val="E7E6E6">
                      <a:lumMod val="75000"/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정육면체 65"/>
              <p:cNvSpPr/>
              <p:nvPr/>
            </p:nvSpPr>
            <p:spPr>
              <a:xfrm>
                <a:off x="2881113" y="282979"/>
                <a:ext cx="379886" cy="369726"/>
              </a:xfrm>
              <a:prstGeom prst="cube">
                <a:avLst/>
              </a:prstGeom>
              <a:gradFill flip="none" rotWithShape="1">
                <a:gsLst>
                  <a:gs pos="0">
                    <a:schemeClr val="accent6">
                      <a:lumMod val="0"/>
                      <a:lumOff val="100000"/>
                    </a:schemeClr>
                  </a:gs>
                  <a:gs pos="35000">
                    <a:schemeClr val="accent6">
                      <a:lumMod val="0"/>
                      <a:lumOff val="100000"/>
                    </a:schemeClr>
                  </a:gs>
                  <a:gs pos="100000">
                    <a:schemeClr val="accent6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2295526" y="964202"/>
                <a:ext cx="914274" cy="29795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</a:rPr>
                  <a:t>충전기</a:t>
                </a:r>
              </a:p>
            </p:txBody>
          </p:sp>
        </p:grpSp>
        <p:grpSp>
          <p:nvGrpSpPr>
            <p:cNvPr id="53" name="그룹 52"/>
            <p:cNvGrpSpPr/>
            <p:nvPr/>
          </p:nvGrpSpPr>
          <p:grpSpPr>
            <a:xfrm>
              <a:off x="4476757" y="690371"/>
              <a:ext cx="2078289" cy="1476375"/>
              <a:chOff x="4476751" y="399114"/>
              <a:chExt cx="965473" cy="853515"/>
            </a:xfrm>
          </p:grpSpPr>
          <p:cxnSp>
            <p:nvCxnSpPr>
              <p:cNvPr id="57" name="직선 연결선 56"/>
              <p:cNvCxnSpPr/>
              <p:nvPr/>
            </p:nvCxnSpPr>
            <p:spPr>
              <a:xfrm>
                <a:off x="4527950" y="662550"/>
                <a:ext cx="914274" cy="0"/>
              </a:xfrm>
              <a:prstGeom prst="line">
                <a:avLst/>
              </a:prstGeom>
              <a:noFill/>
              <a:ln w="571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sp>
            <p:nvSpPr>
              <p:cNvPr id="58" name="정육면체 57"/>
              <p:cNvSpPr/>
              <p:nvPr/>
            </p:nvSpPr>
            <p:spPr>
              <a:xfrm>
                <a:off x="4595204" y="399114"/>
                <a:ext cx="379886" cy="244067"/>
              </a:xfrm>
              <a:prstGeom prst="cube">
                <a:avLst/>
              </a:prstGeom>
              <a:gradFill flip="none" rotWithShape="1">
                <a:gsLst>
                  <a:gs pos="0">
                    <a:srgbClr val="E7E6E6">
                      <a:lumMod val="75000"/>
                      <a:shade val="30000"/>
                      <a:satMod val="115000"/>
                    </a:srgbClr>
                  </a:gs>
                  <a:gs pos="50000">
                    <a:srgbClr val="E7E6E6">
                      <a:lumMod val="75000"/>
                      <a:shade val="67500"/>
                      <a:satMod val="115000"/>
                    </a:srgbClr>
                  </a:gs>
                  <a:gs pos="100000">
                    <a:srgbClr val="E7E6E6">
                      <a:lumMod val="75000"/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정육면체 58"/>
              <p:cNvSpPr/>
              <p:nvPr/>
            </p:nvSpPr>
            <p:spPr>
              <a:xfrm>
                <a:off x="5062338" y="410052"/>
                <a:ext cx="379886" cy="223097"/>
              </a:xfrm>
              <a:prstGeom prst="cube">
                <a:avLst/>
              </a:prstGeom>
              <a:gradFill flip="none" rotWithShape="1">
                <a:gsLst>
                  <a:gs pos="0">
                    <a:srgbClr val="92D050">
                      <a:shade val="30000"/>
                      <a:satMod val="115000"/>
                    </a:srgbClr>
                  </a:gs>
                  <a:gs pos="50000">
                    <a:srgbClr val="92D050">
                      <a:shade val="67500"/>
                      <a:satMod val="115000"/>
                    </a:srgbClr>
                  </a:gs>
                  <a:gs pos="100000">
                    <a:srgbClr val="92D050">
                      <a:shade val="100000"/>
                      <a:satMod val="115000"/>
                    </a:srgbClr>
                  </a:gs>
                </a:gsLst>
                <a:lin ang="81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4476751" y="954677"/>
                <a:ext cx="914274" cy="29795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635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  <a:miter lim="800000"/>
              </a:ln>
              <a:effectLst/>
            </p:spPr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</a:rPr>
                  <a:t>SMPS</a:t>
                </a:r>
                <a:endParaRPr kumimoji="0" lang="ko-KR" altLang="en-US" sz="10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78" name="TextBox 93"/>
          <p:cNvSpPr txBox="1"/>
          <p:nvPr/>
        </p:nvSpPr>
        <p:spPr>
          <a:xfrm>
            <a:off x="2056762" y="3037122"/>
            <a:ext cx="556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noProof="0" dirty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목표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9" name="TextBox 96"/>
          <p:cNvSpPr txBox="1"/>
          <p:nvPr/>
        </p:nvSpPr>
        <p:spPr>
          <a:xfrm>
            <a:off x="2695181" y="3052511"/>
            <a:ext cx="690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순간유실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0" name="TextBox 93"/>
          <p:cNvSpPr txBox="1"/>
          <p:nvPr/>
        </p:nvSpPr>
        <p:spPr>
          <a:xfrm>
            <a:off x="3559000" y="3038371"/>
            <a:ext cx="5565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noProof="0" dirty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목표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1" name="TextBox 96"/>
          <p:cNvSpPr txBox="1"/>
          <p:nvPr/>
        </p:nvSpPr>
        <p:spPr>
          <a:xfrm>
            <a:off x="4197419" y="3053760"/>
            <a:ext cx="6901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kern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순간유실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167039" y="2549960"/>
            <a:ext cx="439843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10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%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694067" y="2549082"/>
            <a:ext cx="439843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10</a:t>
            </a:r>
            <a:r>
              <a: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</a:rPr>
              <a:t>%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2834997" y="2461484"/>
            <a:ext cx="47777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dirty="0" smtClean="0">
                <a:solidFill>
                  <a:srgbClr val="FF0000"/>
                </a:solidFill>
                <a:latin typeface="Calibri" panose="020F0502020204030204"/>
                <a:ea typeface="맑은 고딕" panose="020B0503020000020004" pitchFamily="50" charset="-127"/>
              </a:rPr>
              <a:t>11.7%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411694" y="2615161"/>
            <a:ext cx="477772" cy="2308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kern="0" dirty="0" smtClean="0">
                <a:solidFill>
                  <a:schemeClr val="accent1"/>
                </a:solidFill>
                <a:latin typeface="Calibri" panose="020F0502020204030204"/>
                <a:ea typeface="맑은 고딕" panose="020B0503020000020004" pitchFamily="50" charset="-127"/>
              </a:rPr>
              <a:t>9.6%</a:t>
            </a: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86" name="Picture 5" descr="E:\PNG\화살표\화살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391846" y="2115016"/>
            <a:ext cx="1944216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grpSp>
        <p:nvGrpSpPr>
          <p:cNvPr id="87" name="그룹 86"/>
          <p:cNvGrpSpPr/>
          <p:nvPr/>
        </p:nvGrpSpPr>
        <p:grpSpPr>
          <a:xfrm>
            <a:off x="255806" y="3705100"/>
            <a:ext cx="2371653" cy="276999"/>
            <a:chOff x="0" y="0"/>
            <a:chExt cx="3514259" cy="276999"/>
          </a:xfrm>
        </p:grpSpPr>
        <p:sp>
          <p:nvSpPr>
            <p:cNvPr id="88" name="TextBox 8"/>
            <p:cNvSpPr txBox="1"/>
            <p:nvPr/>
          </p:nvSpPr>
          <p:spPr>
            <a:xfrm>
              <a:off x="86136" y="0"/>
              <a:ext cx="342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+mj-ea"/>
                  <a:ea typeface="+mj-ea"/>
                </a:rPr>
                <a:t> </a:t>
              </a:r>
              <a:r>
                <a:rPr lang="ko-KR" altLang="en-US" sz="1200" b="1" dirty="0">
                  <a:latin typeface="+mj-ea"/>
                  <a:ea typeface="+mj-ea"/>
                </a:rPr>
                <a:t> </a:t>
              </a:r>
              <a:r>
                <a:rPr lang="ko-KR" altLang="en-US" sz="1200" b="1" dirty="0" smtClean="0">
                  <a:latin typeface="+mj-ea"/>
                  <a:ea typeface="+mj-ea"/>
                </a:rPr>
                <a:t>순간 유실 개선방향 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0" y="29410"/>
              <a:ext cx="257401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6227366" y="1162792"/>
            <a:ext cx="1688348" cy="2266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RADIAL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항목 별 유실 점유율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6" name="표 105"/>
          <p:cNvGraphicFramePr>
            <a:graphicFrameLocks noGrp="1"/>
          </p:cNvGraphicFramePr>
          <p:nvPr>
            <p:extLst/>
          </p:nvPr>
        </p:nvGraphicFramePr>
        <p:xfrm>
          <a:off x="270044" y="4031266"/>
          <a:ext cx="3962769" cy="1127041"/>
        </p:xfrm>
        <a:graphic>
          <a:graphicData uri="http://schemas.openxmlformats.org/drawingml/2006/table">
            <a:tbl>
              <a:tblPr/>
              <a:tblGrid>
                <a:gridCol w="528369"/>
                <a:gridCol w="1438338"/>
                <a:gridCol w="528369"/>
                <a:gridCol w="469662"/>
                <a:gridCol w="469662"/>
                <a:gridCol w="528369"/>
              </a:tblGrid>
              <a:tr h="3016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endParaRPr lang="en-US" altLang="ko-KR" sz="1000" b="1" i="0" u="none" strike="noStrike" dirty="0" smtClean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0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</a:t>
                      </a:r>
                      <a:endParaRPr lang="en-US" altLang="ko-KR" sz="1000" b="1" i="0" u="none" strike="noStrike" dirty="0" smtClean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정지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endParaRPr lang="en-US" altLang="ko-KR" sz="1000" b="1" i="0" u="none" strike="noStrike" dirty="0" smtClean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2031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A4819_RDY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1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A4819_FDY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1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EP-TA200UBE_VE3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17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EP-TA50EWE_VE6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7" name="그룹 116"/>
          <p:cNvGrpSpPr/>
          <p:nvPr/>
        </p:nvGrpSpPr>
        <p:grpSpPr>
          <a:xfrm>
            <a:off x="4677964" y="4022147"/>
            <a:ext cx="4074376" cy="1367134"/>
            <a:chOff x="4817555" y="3940533"/>
            <a:chExt cx="4074376" cy="1367134"/>
          </a:xfrm>
        </p:grpSpPr>
        <p:sp>
          <p:nvSpPr>
            <p:cNvPr id="98" name="직사각형 97">
              <a:extLst>
                <a:ext uri="{FF2B5EF4-FFF2-40B4-BE49-F238E27FC236}">
                  <a16:creationId xmlns="" xmlns:a16="http://schemas.microsoft.com/office/drawing/2014/main" id="{CCCC9089-27A0-4D82-A69A-03959D56FE95}"/>
                </a:ext>
              </a:extLst>
            </p:cNvPr>
            <p:cNvSpPr/>
            <p:nvPr/>
          </p:nvSpPr>
          <p:spPr>
            <a:xfrm>
              <a:off x="4817555" y="5030668"/>
              <a:ext cx="11917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kern="0" dirty="0" smtClean="0">
                  <a:solidFill>
                    <a:srgbClr val="75C0E5">
                      <a:lumMod val="50000"/>
                    </a:srgbClr>
                  </a:solidFill>
                  <a:latin typeface="Capture it" panose="02000500000000000000" pitchFamily="2" charset="0"/>
                </a:rPr>
                <a:t>ADT-A4819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75C0E5">
                    <a:lumMod val="50000"/>
                  </a:srgbClr>
                </a:solidFill>
                <a:effectLst/>
                <a:uLnTx/>
                <a:uFillTx/>
                <a:latin typeface="Capture it" panose="02000500000000000000" pitchFamily="2" charset="0"/>
              </a:endParaRP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="" xmlns:a16="http://schemas.microsoft.com/office/drawing/2014/main" id="{4337ED69-872F-4B11-ACE9-0D2A5AB11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7555" y="4949964"/>
              <a:ext cx="1191765" cy="1"/>
            </a:xfrm>
            <a:prstGeom prst="line">
              <a:avLst/>
            </a:prstGeom>
            <a:noFill/>
            <a:ln w="38100" cap="rnd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7555" y="3943908"/>
              <a:ext cx="1191765" cy="915337"/>
            </a:xfrm>
            <a:prstGeom prst="rect">
              <a:avLst/>
            </a:prstGeom>
          </p:spPr>
        </p:pic>
        <p:pic>
          <p:nvPicPr>
            <p:cNvPr id="109" name="그림 10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4737" y="3940533"/>
              <a:ext cx="1407194" cy="914491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2327" y="3951346"/>
              <a:ext cx="1360216" cy="903678"/>
            </a:xfrm>
            <a:prstGeom prst="rect">
              <a:avLst/>
            </a:prstGeom>
          </p:spPr>
        </p:pic>
        <p:cxnSp>
          <p:nvCxnSpPr>
            <p:cNvPr id="112" name="직선 연결선 111">
              <a:extLst>
                <a:ext uri="{FF2B5EF4-FFF2-40B4-BE49-F238E27FC236}">
                  <a16:creationId xmlns="" xmlns:a16="http://schemas.microsoft.com/office/drawing/2014/main" id="{4337ED69-872F-4B11-ACE9-0D2A5AB11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4954" y="4949963"/>
              <a:ext cx="1191765" cy="1"/>
            </a:xfrm>
            <a:prstGeom prst="line">
              <a:avLst/>
            </a:prstGeom>
            <a:noFill/>
            <a:ln w="38100" cap="rnd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cxnSp>
          <p:nvCxnSpPr>
            <p:cNvPr id="113" name="직선 연결선 112">
              <a:extLst>
                <a:ext uri="{FF2B5EF4-FFF2-40B4-BE49-F238E27FC236}">
                  <a16:creationId xmlns="" xmlns:a16="http://schemas.microsoft.com/office/drawing/2014/main" id="{4337ED69-872F-4B11-ACE9-0D2A5AB11A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32353" y="4949963"/>
              <a:ext cx="1324737" cy="3"/>
            </a:xfrm>
            <a:prstGeom prst="line">
              <a:avLst/>
            </a:prstGeom>
            <a:noFill/>
            <a:ln w="38100" cap="rnd" cmpd="sng" algn="ctr">
              <a:solidFill>
                <a:srgbClr val="FFC000"/>
              </a:solidFill>
              <a:prstDash val="solid"/>
              <a:miter lim="800000"/>
            </a:ln>
            <a:effectLst/>
          </p:spPr>
        </p:cxnSp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CCCC9089-27A0-4D82-A69A-03959D56FE95}"/>
                </a:ext>
              </a:extLst>
            </p:cNvPr>
            <p:cNvSpPr/>
            <p:nvPr/>
          </p:nvSpPr>
          <p:spPr>
            <a:xfrm>
              <a:off x="6150451" y="5030668"/>
              <a:ext cx="119176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kern="0" noProof="0" dirty="0" smtClean="0">
                  <a:solidFill>
                    <a:srgbClr val="75C0E5">
                      <a:lumMod val="50000"/>
                    </a:srgbClr>
                  </a:solidFill>
                  <a:latin typeface="Capture it" panose="02000500000000000000" pitchFamily="2" charset="0"/>
                </a:rPr>
                <a:t>충전기</a:t>
              </a:r>
              <a:r>
                <a:rPr lang="en-US" altLang="ko-KR" sz="1200" kern="0" noProof="0" dirty="0" smtClean="0">
                  <a:solidFill>
                    <a:srgbClr val="75C0E5">
                      <a:lumMod val="50000"/>
                    </a:srgbClr>
                  </a:solidFill>
                  <a:latin typeface="Capture it" panose="02000500000000000000" pitchFamily="2" charset="0"/>
                </a:rPr>
                <a:t>-TA200</a:t>
              </a:r>
              <a:endPara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75C0E5">
                    <a:lumMod val="50000"/>
                  </a:srgbClr>
                </a:solidFill>
                <a:effectLst/>
                <a:uLnTx/>
                <a:uFillTx/>
                <a:latin typeface="Capture it" panose="02000500000000000000" pitchFamily="2" charset="0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="" xmlns:a16="http://schemas.microsoft.com/office/drawing/2014/main" id="{CCCC9089-27A0-4D82-A69A-03959D56FE95}"/>
                </a:ext>
              </a:extLst>
            </p:cNvPr>
            <p:cNvSpPr/>
            <p:nvPr/>
          </p:nvSpPr>
          <p:spPr>
            <a:xfrm>
              <a:off x="7592451" y="5025006"/>
              <a:ext cx="129948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b="1" kern="0" noProof="0" dirty="0" smtClean="0">
                  <a:solidFill>
                    <a:srgbClr val="75C0E5">
                      <a:lumMod val="50000"/>
                    </a:srgbClr>
                  </a:solidFill>
                  <a:latin typeface="Capture it" panose="02000500000000000000" pitchFamily="2" charset="0"/>
                </a:rPr>
                <a:t>삽입 ↑ 낙하 유형</a:t>
              </a: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75C0E5">
                    <a:lumMod val="50000"/>
                  </a:srgbClr>
                </a:solidFill>
                <a:effectLst/>
                <a:uLnTx/>
                <a:uFillTx/>
                <a:latin typeface="Capture it" panose="02000500000000000000" pitchFamily="2" charset="0"/>
              </a:endParaRPr>
            </a:p>
          </p:txBody>
        </p:sp>
      </p:grpSp>
      <p:sp>
        <p:nvSpPr>
          <p:cNvPr id="118" name="TextBox 117"/>
          <p:cNvSpPr txBox="1"/>
          <p:nvPr/>
        </p:nvSpPr>
        <p:spPr>
          <a:xfrm>
            <a:off x="276853" y="5179370"/>
            <a:ext cx="34964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 smtClean="0"/>
              <a:t> </a:t>
            </a:r>
            <a:r>
              <a:rPr lang="ko-KR" altLang="en-US" sz="1000" dirty="0" smtClean="0"/>
              <a:t>제품 및 </a:t>
            </a:r>
            <a:r>
              <a:rPr lang="en-US" altLang="ko-KR" sz="1000" dirty="0" smtClean="0"/>
              <a:t>MODE WORST </a:t>
            </a:r>
            <a:r>
              <a:rPr lang="ko-KR" altLang="en-US" sz="1000" dirty="0" smtClean="0"/>
              <a:t>문제 개선점 중점 관리 항목</a:t>
            </a:r>
            <a:endParaRPr lang="ko-KR" altLang="en-US" sz="1000" dirty="0"/>
          </a:p>
        </p:txBody>
      </p:sp>
      <p:graphicFrame>
        <p:nvGraphicFramePr>
          <p:cNvPr id="120" name="차트 119"/>
          <p:cNvGraphicFramePr/>
          <p:nvPr>
            <p:extLst/>
          </p:nvPr>
        </p:nvGraphicFramePr>
        <p:xfrm>
          <a:off x="-91193" y="5681175"/>
          <a:ext cx="1547042" cy="888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22" name="AutoShape 1405"/>
          <p:cNvSpPr>
            <a:spLocks noChangeArrowheads="1"/>
          </p:cNvSpPr>
          <p:nvPr/>
        </p:nvSpPr>
        <p:spPr bwMode="auto">
          <a:xfrm>
            <a:off x="281829" y="5474739"/>
            <a:ext cx="2012777" cy="258517"/>
          </a:xfrm>
          <a:prstGeom prst="flowChartProcess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27432" tIns="18288" rIns="27432" bIns="18288" anchor="ctr" upright="1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en-US" altLang="ko-KR" sz="900" b="1" dirty="0" smtClean="0">
                <a:solidFill>
                  <a:srgbClr val="000000"/>
                </a:solidFill>
                <a:latin typeface="+mn-ea"/>
              </a:rPr>
              <a:t>WORST</a:t>
            </a:r>
            <a:r>
              <a:rPr lang="ko-KR" altLang="en-US" sz="900" b="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900" b="1" dirty="0" smtClean="0">
                <a:solidFill>
                  <a:srgbClr val="000000"/>
                </a:solidFill>
                <a:latin typeface="+mn-ea"/>
              </a:rPr>
              <a:t>TYPE </a:t>
            </a:r>
            <a:r>
              <a:rPr lang="ko-KR" altLang="en-US" sz="900" b="1" dirty="0" smtClean="0">
                <a:solidFill>
                  <a:srgbClr val="000000"/>
                </a:solidFill>
                <a:latin typeface="+mn-ea"/>
              </a:rPr>
              <a:t>부품 품질 강화</a:t>
            </a:r>
            <a:endParaRPr lang="en-US" altLang="ko-KR" sz="9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3" name="AutoShape 1405"/>
          <p:cNvSpPr>
            <a:spLocks noChangeArrowheads="1"/>
          </p:cNvSpPr>
          <p:nvPr/>
        </p:nvSpPr>
        <p:spPr bwMode="auto">
          <a:xfrm>
            <a:off x="2553152" y="5474738"/>
            <a:ext cx="2124811" cy="258517"/>
          </a:xfrm>
          <a:prstGeom prst="flowChartProcess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27432" tIns="18288" rIns="27432" bIns="18288" anchor="ctr" upright="1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ko-KR" altLang="en-US" sz="900" b="1" dirty="0" smtClean="0">
                <a:solidFill>
                  <a:srgbClr val="000000"/>
                </a:solidFill>
                <a:latin typeface="+mn-ea"/>
              </a:rPr>
              <a:t>설비 삽입 </a:t>
            </a:r>
            <a:r>
              <a:rPr lang="en-US" altLang="ko-KR" sz="900" b="1" dirty="0" smtClean="0">
                <a:solidFill>
                  <a:srgbClr val="000000"/>
                </a:solidFill>
                <a:latin typeface="+mn-ea"/>
              </a:rPr>
              <a:t>&amp; </a:t>
            </a:r>
            <a:r>
              <a:rPr lang="ko-KR" altLang="en-US" sz="900" b="1" dirty="0" smtClean="0">
                <a:solidFill>
                  <a:srgbClr val="000000"/>
                </a:solidFill>
                <a:latin typeface="+mn-ea"/>
              </a:rPr>
              <a:t>조정</a:t>
            </a:r>
            <a:endParaRPr lang="en-US" altLang="ko-KR" sz="900" b="1" dirty="0" smtClean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125" name="차트 124"/>
          <p:cNvGraphicFramePr/>
          <p:nvPr>
            <p:extLst/>
          </p:nvPr>
        </p:nvGraphicFramePr>
        <p:xfrm>
          <a:off x="2361246" y="5664986"/>
          <a:ext cx="1244601" cy="915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26" name="AutoShape 1405"/>
          <p:cNvSpPr>
            <a:spLocks noChangeArrowheads="1"/>
          </p:cNvSpPr>
          <p:nvPr/>
        </p:nvSpPr>
        <p:spPr bwMode="auto">
          <a:xfrm>
            <a:off x="4944819" y="5474738"/>
            <a:ext cx="2095197" cy="258517"/>
          </a:xfrm>
          <a:prstGeom prst="flowChartProcess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27432" tIns="18288" rIns="27432" bIns="18288" anchor="ctr" upright="1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ko-KR" altLang="en-US" sz="900" b="1" dirty="0" smtClean="0">
                <a:solidFill>
                  <a:srgbClr val="000000"/>
                </a:solidFill>
                <a:latin typeface="+mn-ea"/>
              </a:rPr>
              <a:t>기타  </a:t>
            </a:r>
            <a:r>
              <a:rPr lang="en-US" altLang="ko-KR" sz="900" b="1" dirty="0" smtClean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900" b="1" dirty="0" err="1" smtClean="0">
                <a:solidFill>
                  <a:srgbClr val="000000"/>
                </a:solidFill>
                <a:latin typeface="+mn-ea"/>
              </a:rPr>
              <a:t>작업성</a:t>
            </a:r>
            <a:endParaRPr lang="en-US" altLang="ko-KR" sz="9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92950" y="5733255"/>
            <a:ext cx="12682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/>
              <a:t>LEAD SPEC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제조 품질 강화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/>
              <a:t>VENDER</a:t>
            </a:r>
            <a:r>
              <a:rPr lang="ko-KR" altLang="en-US" sz="1000" dirty="0" smtClean="0"/>
              <a:t>별 검토</a:t>
            </a:r>
            <a:endParaRPr lang="ko-KR" altLang="en-US" sz="10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369585" y="5747870"/>
            <a:ext cx="14285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부품특성 조정시간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/>
              <a:t>PART </a:t>
            </a:r>
            <a:r>
              <a:rPr lang="ko-KR" altLang="en-US" sz="1000" dirty="0" smtClean="0"/>
              <a:t>마모에 </a:t>
            </a:r>
            <a:r>
              <a:rPr lang="ko-KR" altLang="en-US" sz="1000" dirty="0" err="1" smtClean="0"/>
              <a:t>민감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최적화 관리 개선</a:t>
            </a:r>
            <a:endParaRPr lang="ko-KR" altLang="en-US" sz="1000" dirty="0"/>
          </a:p>
        </p:txBody>
      </p:sp>
      <p:graphicFrame>
        <p:nvGraphicFramePr>
          <p:cNvPr id="130" name="차트 129"/>
          <p:cNvGraphicFramePr/>
          <p:nvPr>
            <p:extLst/>
          </p:nvPr>
        </p:nvGraphicFramePr>
        <p:xfrm>
          <a:off x="4756017" y="5661248"/>
          <a:ext cx="1264388" cy="925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2" name="TextBox 131"/>
          <p:cNvSpPr txBox="1"/>
          <p:nvPr/>
        </p:nvSpPr>
        <p:spPr>
          <a:xfrm>
            <a:off x="5806520" y="5747870"/>
            <a:ext cx="134524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매거진 적재 순환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부품 취급 관리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/>
              <a:t>ERROR </a:t>
            </a:r>
            <a:r>
              <a:rPr lang="ko-KR" altLang="en-US" sz="1000" dirty="0" smtClean="0"/>
              <a:t>발생조치</a:t>
            </a:r>
            <a:endParaRPr lang="ko-KR" altLang="en-US" sz="1000" dirty="0"/>
          </a:p>
        </p:txBody>
      </p:sp>
      <p:sp>
        <p:nvSpPr>
          <p:cNvPr id="133" name="TextBox 132"/>
          <p:cNvSpPr txBox="1"/>
          <p:nvPr/>
        </p:nvSpPr>
        <p:spPr>
          <a:xfrm>
            <a:off x="4552464" y="3779239"/>
            <a:ext cx="4387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/>
              <a:t>▣ 순간유실 저하 문제점 개선점 검토 </a:t>
            </a:r>
            <a:r>
              <a:rPr lang="en-US" altLang="ko-KR" sz="1000" b="1" dirty="0" smtClean="0"/>
              <a:t>–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밀집도 ↑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동일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TYPE </a:t>
            </a:r>
            <a:r>
              <a:rPr lang="ko-KR" altLang="en-US" sz="1000" b="1" dirty="0" smtClean="0"/>
              <a:t>부품 공통 </a:t>
            </a:r>
            <a:endParaRPr lang="ko-KR" altLang="en-US" sz="1000" b="1" dirty="0"/>
          </a:p>
        </p:txBody>
      </p:sp>
      <p:sp>
        <p:nvSpPr>
          <p:cNvPr id="134" name="AutoShape 1405"/>
          <p:cNvSpPr>
            <a:spLocks noChangeArrowheads="1"/>
          </p:cNvSpPr>
          <p:nvPr/>
        </p:nvSpPr>
        <p:spPr bwMode="auto">
          <a:xfrm>
            <a:off x="7292952" y="5478703"/>
            <a:ext cx="1564139" cy="258517"/>
          </a:xfrm>
          <a:prstGeom prst="flowChartProcess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27432" tIns="18288" rIns="27432" bIns="18288" anchor="ctr" upright="1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ko-KR" altLang="en-US" sz="900" b="1" dirty="0" smtClean="0">
                <a:solidFill>
                  <a:srgbClr val="000000"/>
                </a:solidFill>
                <a:latin typeface="+mn-ea"/>
              </a:rPr>
              <a:t>하반기 순간 유실 평가 </a:t>
            </a:r>
            <a:endParaRPr lang="en-US" altLang="ko-KR" sz="900" b="1" dirty="0" smtClean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/>
          </p:nvPr>
        </p:nvGraphicFramePr>
        <p:xfrm>
          <a:off x="7312194" y="5805264"/>
          <a:ext cx="1546786" cy="648072"/>
        </p:xfrm>
        <a:graphic>
          <a:graphicData uri="http://schemas.openxmlformats.org/drawingml/2006/table">
            <a:tbl>
              <a:tblPr/>
              <a:tblGrid>
                <a:gridCol w="449067"/>
                <a:gridCol w="648652"/>
                <a:gridCol w="449067"/>
              </a:tblGrid>
              <a:tr h="3240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2403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954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모서리가 둥근 직사각형 320"/>
          <p:cNvSpPr/>
          <p:nvPr/>
        </p:nvSpPr>
        <p:spPr>
          <a:xfrm>
            <a:off x="4703473" y="1205570"/>
            <a:ext cx="4189007" cy="5271001"/>
          </a:xfrm>
          <a:prstGeom prst="roundRect">
            <a:avLst>
              <a:gd name="adj" fmla="val 3492"/>
            </a:avLst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226049" y="1202669"/>
            <a:ext cx="4404923" cy="5273903"/>
          </a:xfrm>
          <a:prstGeom prst="roundRect">
            <a:avLst>
              <a:gd name="adj" fmla="val 3492"/>
            </a:avLst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70" name="Rectangle 37"/>
          <p:cNvSpPr>
            <a:spLocks noChangeArrowheads="1"/>
          </p:cNvSpPr>
          <p:nvPr/>
        </p:nvSpPr>
        <p:spPr bwMode="auto">
          <a:xfrm>
            <a:off x="226049" y="713576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</a:t>
            </a:r>
            <a:r>
              <a:rPr lang="ko-KR" altLang="en-US" b="1" dirty="0" smtClean="0">
                <a:latin typeface="+mn-ea"/>
              </a:rPr>
              <a:t>제조</a:t>
            </a:r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 운영 개선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8248" y="1202669"/>
            <a:ext cx="381050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ko-KR" altLang="en-US" sz="1100" b="1" dirty="0" smtClean="0">
                <a:latin typeface="+mn-ea"/>
              </a:rPr>
              <a:t>인력 운영 개선점 진행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능률 향상 및 현장 안정화</a:t>
            </a:r>
            <a:endParaRPr lang="en-US" altLang="ko-KR" sz="105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34" y="1513160"/>
            <a:ext cx="4288492" cy="318752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137" y="1513159"/>
            <a:ext cx="1871075" cy="20521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558" y="3644503"/>
            <a:ext cx="3997653" cy="136867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60" name="그룹 59"/>
          <p:cNvGrpSpPr/>
          <p:nvPr/>
        </p:nvGrpSpPr>
        <p:grpSpPr>
          <a:xfrm>
            <a:off x="4875419" y="5110765"/>
            <a:ext cx="3925055" cy="478475"/>
            <a:chOff x="5395752" y="942122"/>
            <a:chExt cx="6257725" cy="1041424"/>
          </a:xfrm>
        </p:grpSpPr>
        <p:sp>
          <p:nvSpPr>
            <p:cNvPr id="61" name="갈매기형 수장 60"/>
            <p:cNvSpPr/>
            <p:nvPr/>
          </p:nvSpPr>
          <p:spPr>
            <a:xfrm>
              <a:off x="5395752" y="942123"/>
              <a:ext cx="1719739" cy="1041423"/>
            </a:xfrm>
            <a:prstGeom prst="chevron">
              <a:avLst>
                <a:gd name="adj" fmla="val 32439"/>
              </a:avLst>
            </a:prstGeom>
            <a:solidFill>
              <a:srgbClr val="586A8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noProof="0" dirty="0" smtClean="0">
                  <a:solidFill>
                    <a:schemeClr val="bg1"/>
                  </a:solidFill>
                  <a:latin typeface="Calibri"/>
                  <a:ea typeface="맑은 고딕"/>
                </a:rPr>
                <a:t>현장 전체</a:t>
              </a:r>
              <a:endParaRPr lang="en-US" altLang="ko-KR" sz="1000" kern="0" noProof="0" dirty="0" smtClean="0">
                <a:solidFill>
                  <a:schemeClr val="bg1"/>
                </a:solidFill>
                <a:latin typeface="Calibri"/>
                <a:ea typeface="맑은 고딕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맑은 고딕"/>
                </a:rPr>
                <a:t>구역 설정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/>
              </a:endParaRPr>
            </a:p>
          </p:txBody>
        </p:sp>
        <p:sp>
          <p:nvSpPr>
            <p:cNvPr id="62" name="갈매기형 수장 61"/>
            <p:cNvSpPr/>
            <p:nvPr/>
          </p:nvSpPr>
          <p:spPr>
            <a:xfrm>
              <a:off x="6912396" y="942123"/>
              <a:ext cx="1719739" cy="1041423"/>
            </a:xfrm>
            <a:prstGeom prst="chevron">
              <a:avLst>
                <a:gd name="adj" fmla="val 32439"/>
              </a:avLst>
            </a:prstGeom>
            <a:solidFill>
              <a:srgbClr val="798C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MY Area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전원 배정</a:t>
              </a:r>
              <a:endParaRPr lang="en-US" altLang="ko-KR" sz="1000" kern="0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(</a:t>
              </a:r>
              <a:r>
                <a:rPr lang="ko-KR" altLang="en-US" sz="1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주인의식</a:t>
              </a:r>
              <a:r>
                <a:rPr lang="en-US" altLang="ko-KR" sz="1000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)</a:t>
              </a:r>
            </a:p>
          </p:txBody>
        </p:sp>
        <p:sp>
          <p:nvSpPr>
            <p:cNvPr id="63" name="갈매기형 수장 62"/>
            <p:cNvSpPr/>
            <p:nvPr/>
          </p:nvSpPr>
          <p:spPr>
            <a:xfrm>
              <a:off x="8423067" y="942122"/>
              <a:ext cx="1719739" cy="1041423"/>
            </a:xfrm>
            <a:prstGeom prst="chevron">
              <a:avLst>
                <a:gd name="adj" fmla="val 32439"/>
              </a:avLst>
            </a:prstGeom>
            <a:solidFill>
              <a:srgbClr val="10979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맑은 고딕"/>
                </a:rPr>
                <a:t>평가 반영 및</a:t>
              </a:r>
              <a:r>
                <a:rPr lang="ko-KR" altLang="en-US" sz="1000" kern="0" dirty="0">
                  <a:solidFill>
                    <a:schemeClr val="bg1"/>
                  </a:solidFill>
                  <a:latin typeface="Calibri"/>
                  <a:ea typeface="맑은 고딕"/>
                </a:rPr>
                <a:t> </a:t>
              </a:r>
              <a:r>
                <a:rPr lang="ko-KR" altLang="en-US" sz="1000" kern="0" dirty="0" smtClean="0">
                  <a:solidFill>
                    <a:schemeClr val="bg1"/>
                  </a:solidFill>
                  <a:latin typeface="Calibri"/>
                  <a:ea typeface="맑은 고딕"/>
                </a:rPr>
                <a:t>현황 공유</a:t>
              </a:r>
              <a:endPara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/>
              </a:endParaRPr>
            </a:p>
          </p:txBody>
        </p:sp>
        <p:sp>
          <p:nvSpPr>
            <p:cNvPr id="64" name="갈매기형 수장 63"/>
            <p:cNvSpPr/>
            <p:nvPr/>
          </p:nvSpPr>
          <p:spPr>
            <a:xfrm>
              <a:off x="9933738" y="942122"/>
              <a:ext cx="1719739" cy="1041423"/>
            </a:xfrm>
            <a:prstGeom prst="chevron">
              <a:avLst>
                <a:gd name="adj" fmla="val 32439"/>
              </a:avLst>
            </a:prstGeom>
            <a:solidFill>
              <a:srgbClr val="0E4E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/>
                  <a:ea typeface="맑은 고딕"/>
                </a:rPr>
                <a:t>습관화 지속 교육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55628" y="5402296"/>
            <a:ext cx="4155433" cy="529899"/>
            <a:chOff x="324241" y="5126784"/>
            <a:chExt cx="4155433" cy="529899"/>
          </a:xfrm>
        </p:grpSpPr>
        <p:grpSp>
          <p:nvGrpSpPr>
            <p:cNvPr id="120" name="그룹 119">
              <a:extLst>
                <a:ext uri="{FF2B5EF4-FFF2-40B4-BE49-F238E27FC236}">
                  <a16:creationId xmlns="" xmlns:a16="http://schemas.microsoft.com/office/drawing/2014/main" id="{8E36CDE5-08B8-44DB-9AA9-C003FEFA5E35}"/>
                </a:ext>
              </a:extLst>
            </p:cNvPr>
            <p:cNvGrpSpPr/>
            <p:nvPr/>
          </p:nvGrpSpPr>
          <p:grpSpPr>
            <a:xfrm>
              <a:off x="857295" y="5132999"/>
              <a:ext cx="1122417" cy="396376"/>
              <a:chOff x="1961698" y="4847575"/>
              <a:chExt cx="3545859" cy="865416"/>
            </a:xfrm>
          </p:grpSpPr>
          <p:grpSp>
            <p:nvGrpSpPr>
              <p:cNvPr id="121" name="그룹 120"/>
              <p:cNvGrpSpPr/>
              <p:nvPr/>
            </p:nvGrpSpPr>
            <p:grpSpPr>
              <a:xfrm>
                <a:off x="5184781" y="4847575"/>
                <a:ext cx="322776" cy="865414"/>
                <a:chOff x="6958013" y="2835275"/>
                <a:chExt cx="219075" cy="587375"/>
              </a:xfrm>
            </p:grpSpPr>
            <p:sp>
              <p:nvSpPr>
                <p:cNvPr id="171" name="Freeform 69"/>
                <p:cNvSpPr>
                  <a:spLocks noEditPoints="1"/>
                </p:cNvSpPr>
                <p:nvPr/>
              </p:nvSpPr>
              <p:spPr bwMode="auto">
                <a:xfrm>
                  <a:off x="6958013" y="2949575"/>
                  <a:ext cx="219075" cy="473075"/>
                </a:xfrm>
                <a:custGeom>
                  <a:avLst/>
                  <a:gdLst>
                    <a:gd name="T0" fmla="*/ 114 w 138"/>
                    <a:gd name="T1" fmla="*/ 37 h 298"/>
                    <a:gd name="T2" fmla="*/ 114 w 138"/>
                    <a:gd name="T3" fmla="*/ 129 h 298"/>
                    <a:gd name="T4" fmla="*/ 120 w 138"/>
                    <a:gd name="T5" fmla="*/ 139 h 298"/>
                    <a:gd name="T6" fmla="*/ 126 w 138"/>
                    <a:gd name="T7" fmla="*/ 141 h 298"/>
                    <a:gd name="T8" fmla="*/ 132 w 138"/>
                    <a:gd name="T9" fmla="*/ 139 h 298"/>
                    <a:gd name="T10" fmla="*/ 138 w 138"/>
                    <a:gd name="T11" fmla="*/ 129 h 298"/>
                    <a:gd name="T12" fmla="*/ 138 w 138"/>
                    <a:gd name="T13" fmla="*/ 35 h 298"/>
                    <a:gd name="T14" fmla="*/ 136 w 138"/>
                    <a:gd name="T15" fmla="*/ 19 h 298"/>
                    <a:gd name="T16" fmla="*/ 128 w 138"/>
                    <a:gd name="T17" fmla="*/ 9 h 298"/>
                    <a:gd name="T18" fmla="*/ 122 w 138"/>
                    <a:gd name="T19" fmla="*/ 5 h 298"/>
                    <a:gd name="T20" fmla="*/ 108 w 138"/>
                    <a:gd name="T21" fmla="*/ 0 h 298"/>
                    <a:gd name="T22" fmla="*/ 38 w 138"/>
                    <a:gd name="T23" fmla="*/ 0 h 298"/>
                    <a:gd name="T24" fmla="*/ 30 w 138"/>
                    <a:gd name="T25" fmla="*/ 0 h 298"/>
                    <a:gd name="T26" fmla="*/ 16 w 138"/>
                    <a:gd name="T27" fmla="*/ 5 h 298"/>
                    <a:gd name="T28" fmla="*/ 10 w 138"/>
                    <a:gd name="T29" fmla="*/ 9 h 298"/>
                    <a:gd name="T30" fmla="*/ 2 w 138"/>
                    <a:gd name="T31" fmla="*/ 21 h 298"/>
                    <a:gd name="T32" fmla="*/ 0 w 138"/>
                    <a:gd name="T33" fmla="*/ 35 h 298"/>
                    <a:gd name="T34" fmla="*/ 0 w 138"/>
                    <a:gd name="T35" fmla="*/ 129 h 298"/>
                    <a:gd name="T36" fmla="*/ 6 w 138"/>
                    <a:gd name="T37" fmla="*/ 141 h 298"/>
                    <a:gd name="T38" fmla="*/ 12 w 138"/>
                    <a:gd name="T39" fmla="*/ 143 h 298"/>
                    <a:gd name="T40" fmla="*/ 16 w 138"/>
                    <a:gd name="T41" fmla="*/ 141 h 298"/>
                    <a:gd name="T42" fmla="*/ 22 w 138"/>
                    <a:gd name="T43" fmla="*/ 129 h 298"/>
                    <a:gd name="T44" fmla="*/ 30 w 138"/>
                    <a:gd name="T45" fmla="*/ 37 h 298"/>
                    <a:gd name="T46" fmla="*/ 30 w 138"/>
                    <a:gd name="T47" fmla="*/ 282 h 298"/>
                    <a:gd name="T48" fmla="*/ 34 w 138"/>
                    <a:gd name="T49" fmla="*/ 294 h 298"/>
                    <a:gd name="T50" fmla="*/ 46 w 138"/>
                    <a:gd name="T51" fmla="*/ 298 h 298"/>
                    <a:gd name="T52" fmla="*/ 52 w 138"/>
                    <a:gd name="T53" fmla="*/ 296 h 298"/>
                    <a:gd name="T54" fmla="*/ 60 w 138"/>
                    <a:gd name="T55" fmla="*/ 288 h 298"/>
                    <a:gd name="T56" fmla="*/ 60 w 138"/>
                    <a:gd name="T57" fmla="*/ 137 h 298"/>
                    <a:gd name="T58" fmla="*/ 76 w 138"/>
                    <a:gd name="T59" fmla="*/ 282 h 298"/>
                    <a:gd name="T60" fmla="*/ 78 w 138"/>
                    <a:gd name="T61" fmla="*/ 288 h 298"/>
                    <a:gd name="T62" fmla="*/ 86 w 138"/>
                    <a:gd name="T63" fmla="*/ 296 h 298"/>
                    <a:gd name="T64" fmla="*/ 92 w 138"/>
                    <a:gd name="T65" fmla="*/ 298 h 298"/>
                    <a:gd name="T66" fmla="*/ 104 w 138"/>
                    <a:gd name="T67" fmla="*/ 294 h 298"/>
                    <a:gd name="T68" fmla="*/ 108 w 138"/>
                    <a:gd name="T69" fmla="*/ 282 h 298"/>
                    <a:gd name="T70" fmla="*/ 108 w 138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108" y="37"/>
                      </a:moveTo>
                      <a:lnTo>
                        <a:pt x="114" y="37"/>
                      </a:lnTo>
                      <a:lnTo>
                        <a:pt x="114" y="129"/>
                      </a:lnTo>
                      <a:lnTo>
                        <a:pt x="114" y="129"/>
                      </a:lnTo>
                      <a:lnTo>
                        <a:pt x="116" y="135"/>
                      </a:lnTo>
                      <a:lnTo>
                        <a:pt x="120" y="139"/>
                      </a:lnTo>
                      <a:lnTo>
                        <a:pt x="120" y="139"/>
                      </a:lnTo>
                      <a:lnTo>
                        <a:pt x="126" y="141"/>
                      </a:lnTo>
                      <a:lnTo>
                        <a:pt x="132" y="139"/>
                      </a:lnTo>
                      <a:lnTo>
                        <a:pt x="132" y="139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19"/>
                      </a:lnTo>
                      <a:lnTo>
                        <a:pt x="132" y="13"/>
                      </a:lnTo>
                      <a:lnTo>
                        <a:pt x="128" y="9"/>
                      </a:lnTo>
                      <a:lnTo>
                        <a:pt x="128" y="9"/>
                      </a:lnTo>
                      <a:lnTo>
                        <a:pt x="122" y="5"/>
                      </a:lnTo>
                      <a:lnTo>
                        <a:pt x="114" y="2"/>
                      </a:lnTo>
                      <a:lnTo>
                        <a:pt x="108" y="0"/>
                      </a:lnTo>
                      <a:lnTo>
                        <a:pt x="98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5"/>
                      </a:lnTo>
                      <a:lnTo>
                        <a:pt x="2" y="21"/>
                      </a:lnTo>
                      <a:lnTo>
                        <a:pt x="0" y="27"/>
                      </a:lnTo>
                      <a:lnTo>
                        <a:pt x="0" y="35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0" y="135"/>
                      </a:lnTo>
                      <a:lnTo>
                        <a:pt x="6" y="141"/>
                      </a:lnTo>
                      <a:lnTo>
                        <a:pt x="6" y="141"/>
                      </a:lnTo>
                      <a:lnTo>
                        <a:pt x="12" y="143"/>
                      </a:lnTo>
                      <a:lnTo>
                        <a:pt x="16" y="141"/>
                      </a:lnTo>
                      <a:lnTo>
                        <a:pt x="16" y="141"/>
                      </a:lnTo>
                      <a:lnTo>
                        <a:pt x="22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38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6" y="294"/>
                      </a:lnTo>
                      <a:lnTo>
                        <a:pt x="60" y="288"/>
                      </a:lnTo>
                      <a:lnTo>
                        <a:pt x="60" y="282"/>
                      </a:lnTo>
                      <a:lnTo>
                        <a:pt x="60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close/>
                      <a:moveTo>
                        <a:pt x="108" y="282"/>
                      </a:moveTo>
                      <a:lnTo>
                        <a:pt x="108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172" name="Freeform 72"/>
                <p:cNvSpPr>
                  <a:spLocks noEditPoints="1"/>
                </p:cNvSpPr>
                <p:nvPr/>
              </p:nvSpPr>
              <p:spPr bwMode="auto">
                <a:xfrm>
                  <a:off x="7018338" y="2835275"/>
                  <a:ext cx="101600" cy="98425"/>
                </a:xfrm>
                <a:custGeom>
                  <a:avLst/>
                  <a:gdLst>
                    <a:gd name="T0" fmla="*/ 64 w 64"/>
                    <a:gd name="T1" fmla="*/ 32 h 62"/>
                    <a:gd name="T2" fmla="*/ 64 w 64"/>
                    <a:gd name="T3" fmla="*/ 32 h 62"/>
                    <a:gd name="T4" fmla="*/ 62 w 64"/>
                    <a:gd name="T5" fmla="*/ 24 h 62"/>
                    <a:gd name="T6" fmla="*/ 60 w 64"/>
                    <a:gd name="T7" fmla="*/ 18 h 62"/>
                    <a:gd name="T8" fmla="*/ 58 w 64"/>
                    <a:gd name="T9" fmla="*/ 14 h 62"/>
                    <a:gd name="T10" fmla="*/ 54 w 64"/>
                    <a:gd name="T11" fmla="*/ 8 h 62"/>
                    <a:gd name="T12" fmla="*/ 54 w 64"/>
                    <a:gd name="T13" fmla="*/ 8 h 62"/>
                    <a:gd name="T14" fmla="*/ 48 w 64"/>
                    <a:gd name="T15" fmla="*/ 4 h 62"/>
                    <a:gd name="T16" fmla="*/ 44 w 64"/>
                    <a:gd name="T17" fmla="*/ 2 h 62"/>
                    <a:gd name="T18" fmla="*/ 38 w 64"/>
                    <a:gd name="T19" fmla="*/ 0 h 62"/>
                    <a:gd name="T20" fmla="*/ 32 w 64"/>
                    <a:gd name="T21" fmla="*/ 0 h 62"/>
                    <a:gd name="T22" fmla="*/ 32 w 64"/>
                    <a:gd name="T23" fmla="*/ 0 h 62"/>
                    <a:gd name="T24" fmla="*/ 26 w 64"/>
                    <a:gd name="T25" fmla="*/ 0 h 62"/>
                    <a:gd name="T26" fmla="*/ 20 w 64"/>
                    <a:gd name="T27" fmla="*/ 2 h 62"/>
                    <a:gd name="T28" fmla="*/ 14 w 64"/>
                    <a:gd name="T29" fmla="*/ 4 h 62"/>
                    <a:gd name="T30" fmla="*/ 10 w 64"/>
                    <a:gd name="T31" fmla="*/ 8 h 62"/>
                    <a:gd name="T32" fmla="*/ 10 w 64"/>
                    <a:gd name="T33" fmla="*/ 8 h 62"/>
                    <a:gd name="T34" fmla="*/ 2 w 64"/>
                    <a:gd name="T35" fmla="*/ 18 h 62"/>
                    <a:gd name="T36" fmla="*/ 0 w 64"/>
                    <a:gd name="T37" fmla="*/ 32 h 62"/>
                    <a:gd name="T38" fmla="*/ 0 w 64"/>
                    <a:gd name="T39" fmla="*/ 32 h 62"/>
                    <a:gd name="T40" fmla="*/ 2 w 64"/>
                    <a:gd name="T41" fmla="*/ 44 h 62"/>
                    <a:gd name="T42" fmla="*/ 10 w 64"/>
                    <a:gd name="T43" fmla="*/ 54 h 62"/>
                    <a:gd name="T44" fmla="*/ 10 w 64"/>
                    <a:gd name="T45" fmla="*/ 54 h 62"/>
                    <a:gd name="T46" fmla="*/ 14 w 64"/>
                    <a:gd name="T47" fmla="*/ 58 h 62"/>
                    <a:gd name="T48" fmla="*/ 20 w 64"/>
                    <a:gd name="T49" fmla="*/ 60 h 62"/>
                    <a:gd name="T50" fmla="*/ 26 w 64"/>
                    <a:gd name="T51" fmla="*/ 62 h 62"/>
                    <a:gd name="T52" fmla="*/ 32 w 64"/>
                    <a:gd name="T53" fmla="*/ 62 h 62"/>
                    <a:gd name="T54" fmla="*/ 32 w 64"/>
                    <a:gd name="T55" fmla="*/ 62 h 62"/>
                    <a:gd name="T56" fmla="*/ 38 w 64"/>
                    <a:gd name="T57" fmla="*/ 62 h 62"/>
                    <a:gd name="T58" fmla="*/ 44 w 64"/>
                    <a:gd name="T59" fmla="*/ 60 h 62"/>
                    <a:gd name="T60" fmla="*/ 48 w 64"/>
                    <a:gd name="T61" fmla="*/ 58 h 62"/>
                    <a:gd name="T62" fmla="*/ 54 w 64"/>
                    <a:gd name="T63" fmla="*/ 54 h 62"/>
                    <a:gd name="T64" fmla="*/ 54 w 64"/>
                    <a:gd name="T65" fmla="*/ 54 h 62"/>
                    <a:gd name="T66" fmla="*/ 58 w 64"/>
                    <a:gd name="T67" fmla="*/ 48 h 62"/>
                    <a:gd name="T68" fmla="*/ 60 w 64"/>
                    <a:gd name="T69" fmla="*/ 44 h 62"/>
                    <a:gd name="T70" fmla="*/ 62 w 64"/>
                    <a:gd name="T71" fmla="*/ 38 h 62"/>
                    <a:gd name="T72" fmla="*/ 64 w 64"/>
                    <a:gd name="T73" fmla="*/ 32 h 62"/>
                    <a:gd name="T74" fmla="*/ 64 w 64"/>
                    <a:gd name="T75" fmla="*/ 32 h 62"/>
                    <a:gd name="T76" fmla="*/ 64 w 64"/>
                    <a:gd name="T77" fmla="*/ 32 h 62"/>
                    <a:gd name="T78" fmla="*/ 64 w 64"/>
                    <a:gd name="T79" fmla="*/ 3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4" h="62">
                      <a:moveTo>
                        <a:pt x="64" y="32"/>
                      </a:moveTo>
                      <a:lnTo>
                        <a:pt x="64" y="32"/>
                      </a:lnTo>
                      <a:lnTo>
                        <a:pt x="62" y="24"/>
                      </a:lnTo>
                      <a:lnTo>
                        <a:pt x="60" y="18"/>
                      </a:lnTo>
                      <a:lnTo>
                        <a:pt x="58" y="14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48" y="4"/>
                      </a:lnTo>
                      <a:lnTo>
                        <a:pt x="44" y="2"/>
                      </a:lnTo>
                      <a:lnTo>
                        <a:pt x="38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" y="1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4"/>
                      </a:lnTo>
                      <a:lnTo>
                        <a:pt x="10" y="54"/>
                      </a:lnTo>
                      <a:lnTo>
                        <a:pt x="10" y="54"/>
                      </a:lnTo>
                      <a:lnTo>
                        <a:pt x="14" y="58"/>
                      </a:lnTo>
                      <a:lnTo>
                        <a:pt x="20" y="60"/>
                      </a:lnTo>
                      <a:lnTo>
                        <a:pt x="26" y="62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8" y="62"/>
                      </a:lnTo>
                      <a:lnTo>
                        <a:pt x="44" y="60"/>
                      </a:lnTo>
                      <a:lnTo>
                        <a:pt x="48" y="58"/>
                      </a:lnTo>
                      <a:lnTo>
                        <a:pt x="54" y="54"/>
                      </a:lnTo>
                      <a:lnTo>
                        <a:pt x="54" y="54"/>
                      </a:lnTo>
                      <a:lnTo>
                        <a:pt x="58" y="48"/>
                      </a:lnTo>
                      <a:lnTo>
                        <a:pt x="60" y="44"/>
                      </a:lnTo>
                      <a:lnTo>
                        <a:pt x="62" y="38"/>
                      </a:lnTo>
                      <a:lnTo>
                        <a:pt x="64" y="32"/>
                      </a:lnTo>
                      <a:lnTo>
                        <a:pt x="64" y="32"/>
                      </a:lnTo>
                      <a:close/>
                      <a:moveTo>
                        <a:pt x="64" y="32"/>
                      </a:moveTo>
                      <a:lnTo>
                        <a:pt x="64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122" name="그룹 121"/>
              <p:cNvGrpSpPr/>
              <p:nvPr/>
            </p:nvGrpSpPr>
            <p:grpSpPr>
              <a:xfrm>
                <a:off x="4721669" y="4847575"/>
                <a:ext cx="327454" cy="865414"/>
                <a:chOff x="6643688" y="2835275"/>
                <a:chExt cx="222250" cy="587375"/>
              </a:xfrm>
            </p:grpSpPr>
            <p:sp>
              <p:nvSpPr>
                <p:cNvPr id="169" name="Freeform 75"/>
                <p:cNvSpPr>
                  <a:spLocks noEditPoints="1"/>
                </p:cNvSpPr>
                <p:nvPr/>
              </p:nvSpPr>
              <p:spPr bwMode="auto">
                <a:xfrm>
                  <a:off x="6643688" y="2949575"/>
                  <a:ext cx="222250" cy="473075"/>
                </a:xfrm>
                <a:custGeom>
                  <a:avLst/>
                  <a:gdLst>
                    <a:gd name="T0" fmla="*/ 116 w 140"/>
                    <a:gd name="T1" fmla="*/ 37 h 298"/>
                    <a:gd name="T2" fmla="*/ 116 w 140"/>
                    <a:gd name="T3" fmla="*/ 129 h 298"/>
                    <a:gd name="T4" fmla="*/ 122 w 140"/>
                    <a:gd name="T5" fmla="*/ 139 h 298"/>
                    <a:gd name="T6" fmla="*/ 128 w 140"/>
                    <a:gd name="T7" fmla="*/ 141 h 298"/>
                    <a:gd name="T8" fmla="*/ 134 w 140"/>
                    <a:gd name="T9" fmla="*/ 139 h 298"/>
                    <a:gd name="T10" fmla="*/ 140 w 140"/>
                    <a:gd name="T11" fmla="*/ 129 h 298"/>
                    <a:gd name="T12" fmla="*/ 140 w 140"/>
                    <a:gd name="T13" fmla="*/ 35 h 298"/>
                    <a:gd name="T14" fmla="*/ 136 w 140"/>
                    <a:gd name="T15" fmla="*/ 19 h 298"/>
                    <a:gd name="T16" fmla="*/ 128 w 140"/>
                    <a:gd name="T17" fmla="*/ 9 h 298"/>
                    <a:gd name="T18" fmla="*/ 122 w 140"/>
                    <a:gd name="T19" fmla="*/ 5 h 298"/>
                    <a:gd name="T20" fmla="*/ 108 w 140"/>
                    <a:gd name="T21" fmla="*/ 0 h 298"/>
                    <a:gd name="T22" fmla="*/ 40 w 140"/>
                    <a:gd name="T23" fmla="*/ 0 h 298"/>
                    <a:gd name="T24" fmla="*/ 30 w 140"/>
                    <a:gd name="T25" fmla="*/ 0 h 298"/>
                    <a:gd name="T26" fmla="*/ 16 w 140"/>
                    <a:gd name="T27" fmla="*/ 5 h 298"/>
                    <a:gd name="T28" fmla="*/ 10 w 140"/>
                    <a:gd name="T29" fmla="*/ 9 h 298"/>
                    <a:gd name="T30" fmla="*/ 4 w 140"/>
                    <a:gd name="T31" fmla="*/ 21 h 298"/>
                    <a:gd name="T32" fmla="*/ 0 w 140"/>
                    <a:gd name="T33" fmla="*/ 35 h 298"/>
                    <a:gd name="T34" fmla="*/ 0 w 140"/>
                    <a:gd name="T35" fmla="*/ 129 h 298"/>
                    <a:gd name="T36" fmla="*/ 6 w 140"/>
                    <a:gd name="T37" fmla="*/ 141 h 298"/>
                    <a:gd name="T38" fmla="*/ 12 w 140"/>
                    <a:gd name="T39" fmla="*/ 143 h 298"/>
                    <a:gd name="T40" fmla="*/ 18 w 140"/>
                    <a:gd name="T41" fmla="*/ 141 h 298"/>
                    <a:gd name="T42" fmla="*/ 24 w 140"/>
                    <a:gd name="T43" fmla="*/ 129 h 298"/>
                    <a:gd name="T44" fmla="*/ 32 w 140"/>
                    <a:gd name="T45" fmla="*/ 37 h 298"/>
                    <a:gd name="T46" fmla="*/ 32 w 140"/>
                    <a:gd name="T47" fmla="*/ 282 h 298"/>
                    <a:gd name="T48" fmla="*/ 36 w 140"/>
                    <a:gd name="T49" fmla="*/ 294 h 298"/>
                    <a:gd name="T50" fmla="*/ 46 w 140"/>
                    <a:gd name="T51" fmla="*/ 298 h 298"/>
                    <a:gd name="T52" fmla="*/ 54 w 140"/>
                    <a:gd name="T53" fmla="*/ 296 h 298"/>
                    <a:gd name="T54" fmla="*/ 60 w 140"/>
                    <a:gd name="T55" fmla="*/ 288 h 298"/>
                    <a:gd name="T56" fmla="*/ 62 w 140"/>
                    <a:gd name="T57" fmla="*/ 137 h 298"/>
                    <a:gd name="T58" fmla="*/ 78 w 140"/>
                    <a:gd name="T59" fmla="*/ 282 h 298"/>
                    <a:gd name="T60" fmla="*/ 78 w 140"/>
                    <a:gd name="T61" fmla="*/ 288 h 298"/>
                    <a:gd name="T62" fmla="*/ 86 w 140"/>
                    <a:gd name="T63" fmla="*/ 296 h 298"/>
                    <a:gd name="T64" fmla="*/ 92 w 140"/>
                    <a:gd name="T65" fmla="*/ 298 h 298"/>
                    <a:gd name="T66" fmla="*/ 104 w 140"/>
                    <a:gd name="T67" fmla="*/ 294 h 298"/>
                    <a:gd name="T68" fmla="*/ 108 w 140"/>
                    <a:gd name="T69" fmla="*/ 282 h 298"/>
                    <a:gd name="T70" fmla="*/ 108 w 140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0" h="298">
                      <a:moveTo>
                        <a:pt x="108" y="37"/>
                      </a:move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8" y="135"/>
                      </a:lnTo>
                      <a:lnTo>
                        <a:pt x="122" y="139"/>
                      </a:lnTo>
                      <a:lnTo>
                        <a:pt x="122" y="139"/>
                      </a:lnTo>
                      <a:lnTo>
                        <a:pt x="128" y="141"/>
                      </a:lnTo>
                      <a:lnTo>
                        <a:pt x="134" y="139"/>
                      </a:lnTo>
                      <a:lnTo>
                        <a:pt x="134" y="139"/>
                      </a:lnTo>
                      <a:lnTo>
                        <a:pt x="138" y="135"/>
                      </a:lnTo>
                      <a:lnTo>
                        <a:pt x="140" y="129"/>
                      </a:lnTo>
                      <a:lnTo>
                        <a:pt x="140" y="35"/>
                      </a:lnTo>
                      <a:lnTo>
                        <a:pt x="140" y="35"/>
                      </a:lnTo>
                      <a:lnTo>
                        <a:pt x="138" y="27"/>
                      </a:lnTo>
                      <a:lnTo>
                        <a:pt x="136" y="19"/>
                      </a:lnTo>
                      <a:lnTo>
                        <a:pt x="132" y="13"/>
                      </a:lnTo>
                      <a:lnTo>
                        <a:pt x="128" y="9"/>
                      </a:lnTo>
                      <a:lnTo>
                        <a:pt x="128" y="9"/>
                      </a:lnTo>
                      <a:lnTo>
                        <a:pt x="122" y="5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6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5"/>
                      </a:lnTo>
                      <a:lnTo>
                        <a:pt x="4" y="21"/>
                      </a:lnTo>
                      <a:lnTo>
                        <a:pt x="2" y="27"/>
                      </a:lnTo>
                      <a:lnTo>
                        <a:pt x="0" y="35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41"/>
                      </a:lnTo>
                      <a:lnTo>
                        <a:pt x="6" y="141"/>
                      </a:lnTo>
                      <a:lnTo>
                        <a:pt x="12" y="143"/>
                      </a:lnTo>
                      <a:lnTo>
                        <a:pt x="18" y="141"/>
                      </a:lnTo>
                      <a:lnTo>
                        <a:pt x="18" y="141"/>
                      </a:lnTo>
                      <a:lnTo>
                        <a:pt x="22" y="135"/>
                      </a:lnTo>
                      <a:lnTo>
                        <a:pt x="24" y="129"/>
                      </a:lnTo>
                      <a:lnTo>
                        <a:pt x="24" y="37"/>
                      </a:lnTo>
                      <a:lnTo>
                        <a:pt x="32" y="37"/>
                      </a:lnTo>
                      <a:lnTo>
                        <a:pt x="32" y="282"/>
                      </a:lnTo>
                      <a:lnTo>
                        <a:pt x="32" y="282"/>
                      </a:lnTo>
                      <a:lnTo>
                        <a:pt x="32" y="288"/>
                      </a:lnTo>
                      <a:lnTo>
                        <a:pt x="36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4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8" y="137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8"/>
                      </a:lnTo>
                      <a:lnTo>
                        <a:pt x="82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8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close/>
                      <a:moveTo>
                        <a:pt x="108" y="282"/>
                      </a:moveTo>
                      <a:lnTo>
                        <a:pt x="108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170" name="Freeform 78"/>
                <p:cNvSpPr>
                  <a:spLocks noEditPoints="1"/>
                </p:cNvSpPr>
                <p:nvPr/>
              </p:nvSpPr>
              <p:spPr bwMode="auto">
                <a:xfrm>
                  <a:off x="6707188" y="2835275"/>
                  <a:ext cx="98425" cy="98425"/>
                </a:xfrm>
                <a:custGeom>
                  <a:avLst/>
                  <a:gdLst>
                    <a:gd name="T0" fmla="*/ 62 w 62"/>
                    <a:gd name="T1" fmla="*/ 32 h 62"/>
                    <a:gd name="T2" fmla="*/ 62 w 62"/>
                    <a:gd name="T3" fmla="*/ 32 h 62"/>
                    <a:gd name="T4" fmla="*/ 62 w 62"/>
                    <a:gd name="T5" fmla="*/ 24 h 62"/>
                    <a:gd name="T6" fmla="*/ 60 w 62"/>
                    <a:gd name="T7" fmla="*/ 18 h 62"/>
                    <a:gd name="T8" fmla="*/ 58 w 62"/>
                    <a:gd name="T9" fmla="*/ 14 h 62"/>
                    <a:gd name="T10" fmla="*/ 52 w 62"/>
                    <a:gd name="T11" fmla="*/ 8 h 62"/>
                    <a:gd name="T12" fmla="*/ 52 w 62"/>
                    <a:gd name="T13" fmla="*/ 8 h 62"/>
                    <a:gd name="T14" fmla="*/ 48 w 62"/>
                    <a:gd name="T15" fmla="*/ 4 h 62"/>
                    <a:gd name="T16" fmla="*/ 42 w 62"/>
                    <a:gd name="T17" fmla="*/ 2 h 62"/>
                    <a:gd name="T18" fmla="*/ 36 w 62"/>
                    <a:gd name="T19" fmla="*/ 0 h 62"/>
                    <a:gd name="T20" fmla="*/ 30 w 62"/>
                    <a:gd name="T21" fmla="*/ 0 h 62"/>
                    <a:gd name="T22" fmla="*/ 30 w 62"/>
                    <a:gd name="T23" fmla="*/ 0 h 62"/>
                    <a:gd name="T24" fmla="*/ 24 w 62"/>
                    <a:gd name="T25" fmla="*/ 0 h 62"/>
                    <a:gd name="T26" fmla="*/ 18 w 62"/>
                    <a:gd name="T27" fmla="*/ 2 h 62"/>
                    <a:gd name="T28" fmla="*/ 14 w 62"/>
                    <a:gd name="T29" fmla="*/ 4 h 62"/>
                    <a:gd name="T30" fmla="*/ 8 w 62"/>
                    <a:gd name="T31" fmla="*/ 8 h 62"/>
                    <a:gd name="T32" fmla="*/ 8 w 62"/>
                    <a:gd name="T33" fmla="*/ 8 h 62"/>
                    <a:gd name="T34" fmla="*/ 2 w 62"/>
                    <a:gd name="T35" fmla="*/ 18 h 62"/>
                    <a:gd name="T36" fmla="*/ 0 w 62"/>
                    <a:gd name="T37" fmla="*/ 32 h 62"/>
                    <a:gd name="T38" fmla="*/ 0 w 62"/>
                    <a:gd name="T39" fmla="*/ 32 h 62"/>
                    <a:gd name="T40" fmla="*/ 2 w 62"/>
                    <a:gd name="T41" fmla="*/ 44 h 62"/>
                    <a:gd name="T42" fmla="*/ 8 w 62"/>
                    <a:gd name="T43" fmla="*/ 54 h 62"/>
                    <a:gd name="T44" fmla="*/ 8 w 62"/>
                    <a:gd name="T45" fmla="*/ 54 h 62"/>
                    <a:gd name="T46" fmla="*/ 14 w 62"/>
                    <a:gd name="T47" fmla="*/ 58 h 62"/>
                    <a:gd name="T48" fmla="*/ 18 w 62"/>
                    <a:gd name="T49" fmla="*/ 60 h 62"/>
                    <a:gd name="T50" fmla="*/ 24 w 62"/>
                    <a:gd name="T51" fmla="*/ 62 h 62"/>
                    <a:gd name="T52" fmla="*/ 30 w 62"/>
                    <a:gd name="T53" fmla="*/ 62 h 62"/>
                    <a:gd name="T54" fmla="*/ 30 w 62"/>
                    <a:gd name="T55" fmla="*/ 62 h 62"/>
                    <a:gd name="T56" fmla="*/ 36 w 62"/>
                    <a:gd name="T57" fmla="*/ 62 h 62"/>
                    <a:gd name="T58" fmla="*/ 42 w 62"/>
                    <a:gd name="T59" fmla="*/ 60 h 62"/>
                    <a:gd name="T60" fmla="*/ 48 w 62"/>
                    <a:gd name="T61" fmla="*/ 58 h 62"/>
                    <a:gd name="T62" fmla="*/ 52 w 62"/>
                    <a:gd name="T63" fmla="*/ 54 h 62"/>
                    <a:gd name="T64" fmla="*/ 52 w 62"/>
                    <a:gd name="T65" fmla="*/ 54 h 62"/>
                    <a:gd name="T66" fmla="*/ 58 w 62"/>
                    <a:gd name="T67" fmla="*/ 48 h 62"/>
                    <a:gd name="T68" fmla="*/ 60 w 62"/>
                    <a:gd name="T69" fmla="*/ 44 h 62"/>
                    <a:gd name="T70" fmla="*/ 62 w 62"/>
                    <a:gd name="T71" fmla="*/ 38 h 62"/>
                    <a:gd name="T72" fmla="*/ 62 w 62"/>
                    <a:gd name="T73" fmla="*/ 32 h 62"/>
                    <a:gd name="T74" fmla="*/ 62 w 62"/>
                    <a:gd name="T75" fmla="*/ 32 h 62"/>
                    <a:gd name="T76" fmla="*/ 62 w 62"/>
                    <a:gd name="T77" fmla="*/ 32 h 62"/>
                    <a:gd name="T78" fmla="*/ 62 w 62"/>
                    <a:gd name="T79" fmla="*/ 3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2" h="62">
                      <a:moveTo>
                        <a:pt x="62" y="32"/>
                      </a:moveTo>
                      <a:lnTo>
                        <a:pt x="62" y="32"/>
                      </a:lnTo>
                      <a:lnTo>
                        <a:pt x="62" y="24"/>
                      </a:lnTo>
                      <a:lnTo>
                        <a:pt x="60" y="18"/>
                      </a:lnTo>
                      <a:lnTo>
                        <a:pt x="58" y="14"/>
                      </a:lnTo>
                      <a:lnTo>
                        <a:pt x="52" y="8"/>
                      </a:lnTo>
                      <a:lnTo>
                        <a:pt x="52" y="8"/>
                      </a:lnTo>
                      <a:lnTo>
                        <a:pt x="48" y="4"/>
                      </a:lnTo>
                      <a:lnTo>
                        <a:pt x="42" y="2"/>
                      </a:lnTo>
                      <a:lnTo>
                        <a:pt x="36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14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" y="1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4"/>
                      </a:lnTo>
                      <a:lnTo>
                        <a:pt x="8" y="54"/>
                      </a:lnTo>
                      <a:lnTo>
                        <a:pt x="8" y="54"/>
                      </a:lnTo>
                      <a:lnTo>
                        <a:pt x="14" y="58"/>
                      </a:lnTo>
                      <a:lnTo>
                        <a:pt x="18" y="60"/>
                      </a:lnTo>
                      <a:lnTo>
                        <a:pt x="24" y="62"/>
                      </a:lnTo>
                      <a:lnTo>
                        <a:pt x="30" y="62"/>
                      </a:lnTo>
                      <a:lnTo>
                        <a:pt x="30" y="62"/>
                      </a:lnTo>
                      <a:lnTo>
                        <a:pt x="36" y="62"/>
                      </a:lnTo>
                      <a:lnTo>
                        <a:pt x="42" y="60"/>
                      </a:lnTo>
                      <a:lnTo>
                        <a:pt x="48" y="58"/>
                      </a:lnTo>
                      <a:lnTo>
                        <a:pt x="52" y="54"/>
                      </a:lnTo>
                      <a:lnTo>
                        <a:pt x="52" y="54"/>
                      </a:lnTo>
                      <a:lnTo>
                        <a:pt x="58" y="48"/>
                      </a:lnTo>
                      <a:lnTo>
                        <a:pt x="60" y="44"/>
                      </a:lnTo>
                      <a:lnTo>
                        <a:pt x="62" y="38"/>
                      </a:lnTo>
                      <a:lnTo>
                        <a:pt x="62" y="32"/>
                      </a:lnTo>
                      <a:lnTo>
                        <a:pt x="62" y="32"/>
                      </a:lnTo>
                      <a:close/>
                      <a:moveTo>
                        <a:pt x="62" y="32"/>
                      </a:moveTo>
                      <a:lnTo>
                        <a:pt x="62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123" name="그룹 122"/>
              <p:cNvGrpSpPr/>
              <p:nvPr/>
            </p:nvGrpSpPr>
            <p:grpSpPr>
              <a:xfrm>
                <a:off x="4263232" y="4847575"/>
                <a:ext cx="322776" cy="865414"/>
                <a:chOff x="6332538" y="2835275"/>
                <a:chExt cx="219075" cy="587375"/>
              </a:xfrm>
            </p:grpSpPr>
            <p:sp>
              <p:nvSpPr>
                <p:cNvPr id="167" name="Freeform 81"/>
                <p:cNvSpPr>
                  <a:spLocks noEditPoints="1"/>
                </p:cNvSpPr>
                <p:nvPr/>
              </p:nvSpPr>
              <p:spPr bwMode="auto">
                <a:xfrm>
                  <a:off x="6332538" y="2949575"/>
                  <a:ext cx="219075" cy="473075"/>
                </a:xfrm>
                <a:custGeom>
                  <a:avLst/>
                  <a:gdLst>
                    <a:gd name="T0" fmla="*/ 114 w 138"/>
                    <a:gd name="T1" fmla="*/ 37 h 298"/>
                    <a:gd name="T2" fmla="*/ 114 w 138"/>
                    <a:gd name="T3" fmla="*/ 129 h 298"/>
                    <a:gd name="T4" fmla="*/ 120 w 138"/>
                    <a:gd name="T5" fmla="*/ 139 h 298"/>
                    <a:gd name="T6" fmla="*/ 126 w 138"/>
                    <a:gd name="T7" fmla="*/ 141 h 298"/>
                    <a:gd name="T8" fmla="*/ 132 w 138"/>
                    <a:gd name="T9" fmla="*/ 139 h 298"/>
                    <a:gd name="T10" fmla="*/ 138 w 138"/>
                    <a:gd name="T11" fmla="*/ 129 h 298"/>
                    <a:gd name="T12" fmla="*/ 138 w 138"/>
                    <a:gd name="T13" fmla="*/ 35 h 298"/>
                    <a:gd name="T14" fmla="*/ 136 w 138"/>
                    <a:gd name="T15" fmla="*/ 19 h 298"/>
                    <a:gd name="T16" fmla="*/ 128 w 138"/>
                    <a:gd name="T17" fmla="*/ 9 h 298"/>
                    <a:gd name="T18" fmla="*/ 122 w 138"/>
                    <a:gd name="T19" fmla="*/ 5 h 298"/>
                    <a:gd name="T20" fmla="*/ 108 w 138"/>
                    <a:gd name="T21" fmla="*/ 0 h 298"/>
                    <a:gd name="T22" fmla="*/ 38 w 138"/>
                    <a:gd name="T23" fmla="*/ 0 h 298"/>
                    <a:gd name="T24" fmla="*/ 30 w 138"/>
                    <a:gd name="T25" fmla="*/ 0 h 298"/>
                    <a:gd name="T26" fmla="*/ 16 w 138"/>
                    <a:gd name="T27" fmla="*/ 5 h 298"/>
                    <a:gd name="T28" fmla="*/ 10 w 138"/>
                    <a:gd name="T29" fmla="*/ 9 h 298"/>
                    <a:gd name="T30" fmla="*/ 2 w 138"/>
                    <a:gd name="T31" fmla="*/ 21 h 298"/>
                    <a:gd name="T32" fmla="*/ 0 w 138"/>
                    <a:gd name="T33" fmla="*/ 35 h 298"/>
                    <a:gd name="T34" fmla="*/ 0 w 138"/>
                    <a:gd name="T35" fmla="*/ 129 h 298"/>
                    <a:gd name="T36" fmla="*/ 6 w 138"/>
                    <a:gd name="T37" fmla="*/ 141 h 298"/>
                    <a:gd name="T38" fmla="*/ 12 w 138"/>
                    <a:gd name="T39" fmla="*/ 143 h 298"/>
                    <a:gd name="T40" fmla="*/ 18 w 138"/>
                    <a:gd name="T41" fmla="*/ 141 h 298"/>
                    <a:gd name="T42" fmla="*/ 22 w 138"/>
                    <a:gd name="T43" fmla="*/ 129 h 298"/>
                    <a:gd name="T44" fmla="*/ 30 w 138"/>
                    <a:gd name="T45" fmla="*/ 37 h 298"/>
                    <a:gd name="T46" fmla="*/ 30 w 138"/>
                    <a:gd name="T47" fmla="*/ 282 h 298"/>
                    <a:gd name="T48" fmla="*/ 34 w 138"/>
                    <a:gd name="T49" fmla="*/ 294 h 298"/>
                    <a:gd name="T50" fmla="*/ 46 w 138"/>
                    <a:gd name="T51" fmla="*/ 298 h 298"/>
                    <a:gd name="T52" fmla="*/ 52 w 138"/>
                    <a:gd name="T53" fmla="*/ 296 h 298"/>
                    <a:gd name="T54" fmla="*/ 60 w 138"/>
                    <a:gd name="T55" fmla="*/ 288 h 298"/>
                    <a:gd name="T56" fmla="*/ 60 w 138"/>
                    <a:gd name="T57" fmla="*/ 137 h 298"/>
                    <a:gd name="T58" fmla="*/ 76 w 138"/>
                    <a:gd name="T59" fmla="*/ 282 h 298"/>
                    <a:gd name="T60" fmla="*/ 78 w 138"/>
                    <a:gd name="T61" fmla="*/ 288 h 298"/>
                    <a:gd name="T62" fmla="*/ 86 w 138"/>
                    <a:gd name="T63" fmla="*/ 296 h 298"/>
                    <a:gd name="T64" fmla="*/ 92 w 138"/>
                    <a:gd name="T65" fmla="*/ 298 h 298"/>
                    <a:gd name="T66" fmla="*/ 104 w 138"/>
                    <a:gd name="T67" fmla="*/ 294 h 298"/>
                    <a:gd name="T68" fmla="*/ 108 w 138"/>
                    <a:gd name="T69" fmla="*/ 282 h 298"/>
                    <a:gd name="T70" fmla="*/ 108 w 138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108" y="37"/>
                      </a:moveTo>
                      <a:lnTo>
                        <a:pt x="114" y="37"/>
                      </a:lnTo>
                      <a:lnTo>
                        <a:pt x="114" y="129"/>
                      </a:lnTo>
                      <a:lnTo>
                        <a:pt x="114" y="129"/>
                      </a:lnTo>
                      <a:lnTo>
                        <a:pt x="116" y="135"/>
                      </a:lnTo>
                      <a:lnTo>
                        <a:pt x="120" y="139"/>
                      </a:lnTo>
                      <a:lnTo>
                        <a:pt x="120" y="139"/>
                      </a:lnTo>
                      <a:lnTo>
                        <a:pt x="126" y="141"/>
                      </a:lnTo>
                      <a:lnTo>
                        <a:pt x="132" y="139"/>
                      </a:lnTo>
                      <a:lnTo>
                        <a:pt x="132" y="139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19"/>
                      </a:lnTo>
                      <a:lnTo>
                        <a:pt x="132" y="13"/>
                      </a:lnTo>
                      <a:lnTo>
                        <a:pt x="128" y="9"/>
                      </a:lnTo>
                      <a:lnTo>
                        <a:pt x="128" y="9"/>
                      </a:lnTo>
                      <a:lnTo>
                        <a:pt x="122" y="5"/>
                      </a:lnTo>
                      <a:lnTo>
                        <a:pt x="114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5"/>
                      </a:lnTo>
                      <a:lnTo>
                        <a:pt x="2" y="21"/>
                      </a:lnTo>
                      <a:lnTo>
                        <a:pt x="0" y="27"/>
                      </a:lnTo>
                      <a:lnTo>
                        <a:pt x="0" y="35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41"/>
                      </a:lnTo>
                      <a:lnTo>
                        <a:pt x="6" y="141"/>
                      </a:lnTo>
                      <a:lnTo>
                        <a:pt x="12" y="143"/>
                      </a:lnTo>
                      <a:lnTo>
                        <a:pt x="18" y="141"/>
                      </a:lnTo>
                      <a:lnTo>
                        <a:pt x="18" y="141"/>
                      </a:lnTo>
                      <a:lnTo>
                        <a:pt x="22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38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0" y="282"/>
                      </a:lnTo>
                      <a:lnTo>
                        <a:pt x="60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close/>
                      <a:moveTo>
                        <a:pt x="108" y="282"/>
                      </a:moveTo>
                      <a:lnTo>
                        <a:pt x="108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168" name="Freeform 84"/>
                <p:cNvSpPr>
                  <a:spLocks noEditPoints="1"/>
                </p:cNvSpPr>
                <p:nvPr/>
              </p:nvSpPr>
              <p:spPr bwMode="auto">
                <a:xfrm>
                  <a:off x="6392863" y="2835275"/>
                  <a:ext cx="101600" cy="98425"/>
                </a:xfrm>
                <a:custGeom>
                  <a:avLst/>
                  <a:gdLst>
                    <a:gd name="T0" fmla="*/ 64 w 64"/>
                    <a:gd name="T1" fmla="*/ 32 h 62"/>
                    <a:gd name="T2" fmla="*/ 64 w 64"/>
                    <a:gd name="T3" fmla="*/ 32 h 62"/>
                    <a:gd name="T4" fmla="*/ 62 w 64"/>
                    <a:gd name="T5" fmla="*/ 24 h 62"/>
                    <a:gd name="T6" fmla="*/ 62 w 64"/>
                    <a:gd name="T7" fmla="*/ 18 h 62"/>
                    <a:gd name="T8" fmla="*/ 58 w 64"/>
                    <a:gd name="T9" fmla="*/ 14 h 62"/>
                    <a:gd name="T10" fmla="*/ 54 w 64"/>
                    <a:gd name="T11" fmla="*/ 8 h 62"/>
                    <a:gd name="T12" fmla="*/ 54 w 64"/>
                    <a:gd name="T13" fmla="*/ 8 h 62"/>
                    <a:gd name="T14" fmla="*/ 50 w 64"/>
                    <a:gd name="T15" fmla="*/ 4 h 62"/>
                    <a:gd name="T16" fmla="*/ 44 w 64"/>
                    <a:gd name="T17" fmla="*/ 2 h 62"/>
                    <a:gd name="T18" fmla="*/ 38 w 64"/>
                    <a:gd name="T19" fmla="*/ 0 h 62"/>
                    <a:gd name="T20" fmla="*/ 32 w 64"/>
                    <a:gd name="T21" fmla="*/ 0 h 62"/>
                    <a:gd name="T22" fmla="*/ 32 w 64"/>
                    <a:gd name="T23" fmla="*/ 0 h 62"/>
                    <a:gd name="T24" fmla="*/ 26 w 64"/>
                    <a:gd name="T25" fmla="*/ 0 h 62"/>
                    <a:gd name="T26" fmla="*/ 20 w 64"/>
                    <a:gd name="T27" fmla="*/ 2 h 62"/>
                    <a:gd name="T28" fmla="*/ 14 w 64"/>
                    <a:gd name="T29" fmla="*/ 4 h 62"/>
                    <a:gd name="T30" fmla="*/ 10 w 64"/>
                    <a:gd name="T31" fmla="*/ 8 h 62"/>
                    <a:gd name="T32" fmla="*/ 10 w 64"/>
                    <a:gd name="T33" fmla="*/ 8 h 62"/>
                    <a:gd name="T34" fmla="*/ 2 w 64"/>
                    <a:gd name="T35" fmla="*/ 18 h 62"/>
                    <a:gd name="T36" fmla="*/ 0 w 64"/>
                    <a:gd name="T37" fmla="*/ 32 h 62"/>
                    <a:gd name="T38" fmla="*/ 0 w 64"/>
                    <a:gd name="T39" fmla="*/ 32 h 62"/>
                    <a:gd name="T40" fmla="*/ 2 w 64"/>
                    <a:gd name="T41" fmla="*/ 44 h 62"/>
                    <a:gd name="T42" fmla="*/ 10 w 64"/>
                    <a:gd name="T43" fmla="*/ 54 h 62"/>
                    <a:gd name="T44" fmla="*/ 10 w 64"/>
                    <a:gd name="T45" fmla="*/ 54 h 62"/>
                    <a:gd name="T46" fmla="*/ 14 w 64"/>
                    <a:gd name="T47" fmla="*/ 58 h 62"/>
                    <a:gd name="T48" fmla="*/ 20 w 64"/>
                    <a:gd name="T49" fmla="*/ 60 h 62"/>
                    <a:gd name="T50" fmla="*/ 26 w 64"/>
                    <a:gd name="T51" fmla="*/ 62 h 62"/>
                    <a:gd name="T52" fmla="*/ 32 w 64"/>
                    <a:gd name="T53" fmla="*/ 62 h 62"/>
                    <a:gd name="T54" fmla="*/ 32 w 64"/>
                    <a:gd name="T55" fmla="*/ 62 h 62"/>
                    <a:gd name="T56" fmla="*/ 38 w 64"/>
                    <a:gd name="T57" fmla="*/ 62 h 62"/>
                    <a:gd name="T58" fmla="*/ 44 w 64"/>
                    <a:gd name="T59" fmla="*/ 60 h 62"/>
                    <a:gd name="T60" fmla="*/ 50 w 64"/>
                    <a:gd name="T61" fmla="*/ 58 h 62"/>
                    <a:gd name="T62" fmla="*/ 54 w 64"/>
                    <a:gd name="T63" fmla="*/ 54 h 62"/>
                    <a:gd name="T64" fmla="*/ 54 w 64"/>
                    <a:gd name="T65" fmla="*/ 54 h 62"/>
                    <a:gd name="T66" fmla="*/ 58 w 64"/>
                    <a:gd name="T67" fmla="*/ 48 h 62"/>
                    <a:gd name="T68" fmla="*/ 62 w 64"/>
                    <a:gd name="T69" fmla="*/ 44 h 62"/>
                    <a:gd name="T70" fmla="*/ 62 w 64"/>
                    <a:gd name="T71" fmla="*/ 38 h 62"/>
                    <a:gd name="T72" fmla="*/ 64 w 64"/>
                    <a:gd name="T73" fmla="*/ 32 h 62"/>
                    <a:gd name="T74" fmla="*/ 64 w 64"/>
                    <a:gd name="T75" fmla="*/ 32 h 62"/>
                    <a:gd name="T76" fmla="*/ 64 w 64"/>
                    <a:gd name="T77" fmla="*/ 32 h 62"/>
                    <a:gd name="T78" fmla="*/ 64 w 64"/>
                    <a:gd name="T79" fmla="*/ 3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4" h="62">
                      <a:moveTo>
                        <a:pt x="64" y="32"/>
                      </a:moveTo>
                      <a:lnTo>
                        <a:pt x="64" y="32"/>
                      </a:lnTo>
                      <a:lnTo>
                        <a:pt x="62" y="24"/>
                      </a:lnTo>
                      <a:lnTo>
                        <a:pt x="62" y="18"/>
                      </a:lnTo>
                      <a:lnTo>
                        <a:pt x="58" y="14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50" y="4"/>
                      </a:lnTo>
                      <a:lnTo>
                        <a:pt x="44" y="2"/>
                      </a:lnTo>
                      <a:lnTo>
                        <a:pt x="38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" y="1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4"/>
                      </a:lnTo>
                      <a:lnTo>
                        <a:pt x="10" y="54"/>
                      </a:lnTo>
                      <a:lnTo>
                        <a:pt x="10" y="54"/>
                      </a:lnTo>
                      <a:lnTo>
                        <a:pt x="14" y="58"/>
                      </a:lnTo>
                      <a:lnTo>
                        <a:pt x="20" y="60"/>
                      </a:lnTo>
                      <a:lnTo>
                        <a:pt x="26" y="62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8" y="62"/>
                      </a:lnTo>
                      <a:lnTo>
                        <a:pt x="44" y="60"/>
                      </a:lnTo>
                      <a:lnTo>
                        <a:pt x="50" y="58"/>
                      </a:lnTo>
                      <a:lnTo>
                        <a:pt x="54" y="54"/>
                      </a:lnTo>
                      <a:lnTo>
                        <a:pt x="54" y="54"/>
                      </a:lnTo>
                      <a:lnTo>
                        <a:pt x="58" y="48"/>
                      </a:lnTo>
                      <a:lnTo>
                        <a:pt x="62" y="44"/>
                      </a:lnTo>
                      <a:lnTo>
                        <a:pt x="62" y="38"/>
                      </a:lnTo>
                      <a:lnTo>
                        <a:pt x="64" y="32"/>
                      </a:lnTo>
                      <a:lnTo>
                        <a:pt x="64" y="32"/>
                      </a:lnTo>
                      <a:close/>
                      <a:moveTo>
                        <a:pt x="64" y="32"/>
                      </a:moveTo>
                      <a:lnTo>
                        <a:pt x="64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3800119" y="4847575"/>
                <a:ext cx="327454" cy="865414"/>
                <a:chOff x="6018213" y="2835275"/>
                <a:chExt cx="222250" cy="587375"/>
              </a:xfrm>
            </p:grpSpPr>
            <p:sp>
              <p:nvSpPr>
                <p:cNvPr id="165" name="Freeform 87"/>
                <p:cNvSpPr>
                  <a:spLocks noEditPoints="1"/>
                </p:cNvSpPr>
                <p:nvPr/>
              </p:nvSpPr>
              <p:spPr bwMode="auto">
                <a:xfrm>
                  <a:off x="6018213" y="2949575"/>
                  <a:ext cx="222250" cy="473075"/>
                </a:xfrm>
                <a:custGeom>
                  <a:avLst/>
                  <a:gdLst>
                    <a:gd name="T0" fmla="*/ 116 w 140"/>
                    <a:gd name="T1" fmla="*/ 37 h 298"/>
                    <a:gd name="T2" fmla="*/ 116 w 140"/>
                    <a:gd name="T3" fmla="*/ 129 h 298"/>
                    <a:gd name="T4" fmla="*/ 122 w 140"/>
                    <a:gd name="T5" fmla="*/ 139 h 298"/>
                    <a:gd name="T6" fmla="*/ 128 w 140"/>
                    <a:gd name="T7" fmla="*/ 141 h 298"/>
                    <a:gd name="T8" fmla="*/ 134 w 140"/>
                    <a:gd name="T9" fmla="*/ 139 h 298"/>
                    <a:gd name="T10" fmla="*/ 140 w 140"/>
                    <a:gd name="T11" fmla="*/ 129 h 298"/>
                    <a:gd name="T12" fmla="*/ 140 w 140"/>
                    <a:gd name="T13" fmla="*/ 35 h 298"/>
                    <a:gd name="T14" fmla="*/ 136 w 140"/>
                    <a:gd name="T15" fmla="*/ 19 h 298"/>
                    <a:gd name="T16" fmla="*/ 128 w 140"/>
                    <a:gd name="T17" fmla="*/ 9 h 298"/>
                    <a:gd name="T18" fmla="*/ 122 w 140"/>
                    <a:gd name="T19" fmla="*/ 5 h 298"/>
                    <a:gd name="T20" fmla="*/ 108 w 140"/>
                    <a:gd name="T21" fmla="*/ 0 h 298"/>
                    <a:gd name="T22" fmla="*/ 40 w 140"/>
                    <a:gd name="T23" fmla="*/ 0 h 298"/>
                    <a:gd name="T24" fmla="*/ 32 w 140"/>
                    <a:gd name="T25" fmla="*/ 0 h 298"/>
                    <a:gd name="T26" fmla="*/ 16 w 140"/>
                    <a:gd name="T27" fmla="*/ 5 h 298"/>
                    <a:gd name="T28" fmla="*/ 12 w 140"/>
                    <a:gd name="T29" fmla="*/ 9 h 298"/>
                    <a:gd name="T30" fmla="*/ 4 w 140"/>
                    <a:gd name="T31" fmla="*/ 21 h 298"/>
                    <a:gd name="T32" fmla="*/ 0 w 140"/>
                    <a:gd name="T33" fmla="*/ 35 h 298"/>
                    <a:gd name="T34" fmla="*/ 0 w 140"/>
                    <a:gd name="T35" fmla="*/ 129 h 298"/>
                    <a:gd name="T36" fmla="*/ 6 w 140"/>
                    <a:gd name="T37" fmla="*/ 141 h 298"/>
                    <a:gd name="T38" fmla="*/ 12 w 140"/>
                    <a:gd name="T39" fmla="*/ 143 h 298"/>
                    <a:gd name="T40" fmla="*/ 18 w 140"/>
                    <a:gd name="T41" fmla="*/ 141 h 298"/>
                    <a:gd name="T42" fmla="*/ 24 w 140"/>
                    <a:gd name="T43" fmla="*/ 129 h 298"/>
                    <a:gd name="T44" fmla="*/ 32 w 140"/>
                    <a:gd name="T45" fmla="*/ 37 h 298"/>
                    <a:gd name="T46" fmla="*/ 32 w 140"/>
                    <a:gd name="T47" fmla="*/ 282 h 298"/>
                    <a:gd name="T48" fmla="*/ 36 w 140"/>
                    <a:gd name="T49" fmla="*/ 294 h 298"/>
                    <a:gd name="T50" fmla="*/ 46 w 140"/>
                    <a:gd name="T51" fmla="*/ 298 h 298"/>
                    <a:gd name="T52" fmla="*/ 54 w 140"/>
                    <a:gd name="T53" fmla="*/ 296 h 298"/>
                    <a:gd name="T54" fmla="*/ 62 w 140"/>
                    <a:gd name="T55" fmla="*/ 288 h 298"/>
                    <a:gd name="T56" fmla="*/ 62 w 140"/>
                    <a:gd name="T57" fmla="*/ 137 h 298"/>
                    <a:gd name="T58" fmla="*/ 78 w 140"/>
                    <a:gd name="T59" fmla="*/ 282 h 298"/>
                    <a:gd name="T60" fmla="*/ 78 w 140"/>
                    <a:gd name="T61" fmla="*/ 288 h 298"/>
                    <a:gd name="T62" fmla="*/ 86 w 140"/>
                    <a:gd name="T63" fmla="*/ 296 h 298"/>
                    <a:gd name="T64" fmla="*/ 94 w 140"/>
                    <a:gd name="T65" fmla="*/ 298 h 298"/>
                    <a:gd name="T66" fmla="*/ 104 w 140"/>
                    <a:gd name="T67" fmla="*/ 294 h 298"/>
                    <a:gd name="T68" fmla="*/ 108 w 140"/>
                    <a:gd name="T69" fmla="*/ 282 h 298"/>
                    <a:gd name="T70" fmla="*/ 108 w 140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0" h="298">
                      <a:moveTo>
                        <a:pt x="108" y="37"/>
                      </a:move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8" y="135"/>
                      </a:lnTo>
                      <a:lnTo>
                        <a:pt x="122" y="139"/>
                      </a:lnTo>
                      <a:lnTo>
                        <a:pt x="122" y="139"/>
                      </a:lnTo>
                      <a:lnTo>
                        <a:pt x="128" y="141"/>
                      </a:lnTo>
                      <a:lnTo>
                        <a:pt x="134" y="139"/>
                      </a:lnTo>
                      <a:lnTo>
                        <a:pt x="134" y="139"/>
                      </a:lnTo>
                      <a:lnTo>
                        <a:pt x="138" y="135"/>
                      </a:lnTo>
                      <a:lnTo>
                        <a:pt x="140" y="129"/>
                      </a:lnTo>
                      <a:lnTo>
                        <a:pt x="140" y="35"/>
                      </a:lnTo>
                      <a:lnTo>
                        <a:pt x="140" y="35"/>
                      </a:lnTo>
                      <a:lnTo>
                        <a:pt x="138" y="27"/>
                      </a:lnTo>
                      <a:lnTo>
                        <a:pt x="136" y="19"/>
                      </a:lnTo>
                      <a:lnTo>
                        <a:pt x="134" y="13"/>
                      </a:lnTo>
                      <a:lnTo>
                        <a:pt x="128" y="9"/>
                      </a:lnTo>
                      <a:lnTo>
                        <a:pt x="128" y="9"/>
                      </a:lnTo>
                      <a:lnTo>
                        <a:pt x="122" y="5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24" y="2"/>
                      </a:lnTo>
                      <a:lnTo>
                        <a:pt x="16" y="5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6" y="15"/>
                      </a:lnTo>
                      <a:lnTo>
                        <a:pt x="4" y="21"/>
                      </a:lnTo>
                      <a:lnTo>
                        <a:pt x="2" y="27"/>
                      </a:lnTo>
                      <a:lnTo>
                        <a:pt x="0" y="35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41"/>
                      </a:lnTo>
                      <a:lnTo>
                        <a:pt x="6" y="141"/>
                      </a:lnTo>
                      <a:lnTo>
                        <a:pt x="12" y="143"/>
                      </a:lnTo>
                      <a:lnTo>
                        <a:pt x="18" y="141"/>
                      </a:lnTo>
                      <a:lnTo>
                        <a:pt x="18" y="141"/>
                      </a:lnTo>
                      <a:lnTo>
                        <a:pt x="22" y="135"/>
                      </a:lnTo>
                      <a:lnTo>
                        <a:pt x="24" y="129"/>
                      </a:lnTo>
                      <a:lnTo>
                        <a:pt x="24" y="37"/>
                      </a:lnTo>
                      <a:lnTo>
                        <a:pt x="32" y="37"/>
                      </a:lnTo>
                      <a:lnTo>
                        <a:pt x="32" y="282"/>
                      </a:lnTo>
                      <a:lnTo>
                        <a:pt x="32" y="282"/>
                      </a:lnTo>
                      <a:lnTo>
                        <a:pt x="32" y="288"/>
                      </a:lnTo>
                      <a:lnTo>
                        <a:pt x="36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4" y="296"/>
                      </a:lnTo>
                      <a:lnTo>
                        <a:pt x="58" y="294"/>
                      </a:lnTo>
                      <a:lnTo>
                        <a:pt x="62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8" y="137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8"/>
                      </a:lnTo>
                      <a:lnTo>
                        <a:pt x="82" y="294"/>
                      </a:lnTo>
                      <a:lnTo>
                        <a:pt x="86" y="296"/>
                      </a:lnTo>
                      <a:lnTo>
                        <a:pt x="94" y="298"/>
                      </a:lnTo>
                      <a:lnTo>
                        <a:pt x="94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8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close/>
                      <a:moveTo>
                        <a:pt x="108" y="282"/>
                      </a:moveTo>
                      <a:lnTo>
                        <a:pt x="108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166" name="Freeform 90"/>
                <p:cNvSpPr>
                  <a:spLocks noEditPoints="1"/>
                </p:cNvSpPr>
                <p:nvPr/>
              </p:nvSpPr>
              <p:spPr bwMode="auto">
                <a:xfrm>
                  <a:off x="6081713" y="2835275"/>
                  <a:ext cx="98425" cy="98425"/>
                </a:xfrm>
                <a:custGeom>
                  <a:avLst/>
                  <a:gdLst>
                    <a:gd name="T0" fmla="*/ 62 w 62"/>
                    <a:gd name="T1" fmla="*/ 32 h 62"/>
                    <a:gd name="T2" fmla="*/ 62 w 62"/>
                    <a:gd name="T3" fmla="*/ 32 h 62"/>
                    <a:gd name="T4" fmla="*/ 62 w 62"/>
                    <a:gd name="T5" fmla="*/ 24 h 62"/>
                    <a:gd name="T6" fmla="*/ 60 w 62"/>
                    <a:gd name="T7" fmla="*/ 18 h 62"/>
                    <a:gd name="T8" fmla="*/ 58 w 62"/>
                    <a:gd name="T9" fmla="*/ 14 h 62"/>
                    <a:gd name="T10" fmla="*/ 54 w 62"/>
                    <a:gd name="T11" fmla="*/ 8 h 62"/>
                    <a:gd name="T12" fmla="*/ 54 w 62"/>
                    <a:gd name="T13" fmla="*/ 8 h 62"/>
                    <a:gd name="T14" fmla="*/ 48 w 62"/>
                    <a:gd name="T15" fmla="*/ 4 h 62"/>
                    <a:gd name="T16" fmla="*/ 42 w 62"/>
                    <a:gd name="T17" fmla="*/ 2 h 62"/>
                    <a:gd name="T18" fmla="*/ 38 w 62"/>
                    <a:gd name="T19" fmla="*/ 0 h 62"/>
                    <a:gd name="T20" fmla="*/ 30 w 62"/>
                    <a:gd name="T21" fmla="*/ 0 h 62"/>
                    <a:gd name="T22" fmla="*/ 30 w 62"/>
                    <a:gd name="T23" fmla="*/ 0 h 62"/>
                    <a:gd name="T24" fmla="*/ 24 w 62"/>
                    <a:gd name="T25" fmla="*/ 0 h 62"/>
                    <a:gd name="T26" fmla="*/ 18 w 62"/>
                    <a:gd name="T27" fmla="*/ 2 h 62"/>
                    <a:gd name="T28" fmla="*/ 14 w 62"/>
                    <a:gd name="T29" fmla="*/ 4 h 62"/>
                    <a:gd name="T30" fmla="*/ 8 w 62"/>
                    <a:gd name="T31" fmla="*/ 8 h 62"/>
                    <a:gd name="T32" fmla="*/ 8 w 62"/>
                    <a:gd name="T33" fmla="*/ 8 h 62"/>
                    <a:gd name="T34" fmla="*/ 2 w 62"/>
                    <a:gd name="T35" fmla="*/ 18 h 62"/>
                    <a:gd name="T36" fmla="*/ 0 w 62"/>
                    <a:gd name="T37" fmla="*/ 32 h 62"/>
                    <a:gd name="T38" fmla="*/ 0 w 62"/>
                    <a:gd name="T39" fmla="*/ 32 h 62"/>
                    <a:gd name="T40" fmla="*/ 2 w 62"/>
                    <a:gd name="T41" fmla="*/ 44 h 62"/>
                    <a:gd name="T42" fmla="*/ 8 w 62"/>
                    <a:gd name="T43" fmla="*/ 54 h 62"/>
                    <a:gd name="T44" fmla="*/ 8 w 62"/>
                    <a:gd name="T45" fmla="*/ 54 h 62"/>
                    <a:gd name="T46" fmla="*/ 14 w 62"/>
                    <a:gd name="T47" fmla="*/ 58 h 62"/>
                    <a:gd name="T48" fmla="*/ 18 w 62"/>
                    <a:gd name="T49" fmla="*/ 60 h 62"/>
                    <a:gd name="T50" fmla="*/ 24 w 62"/>
                    <a:gd name="T51" fmla="*/ 62 h 62"/>
                    <a:gd name="T52" fmla="*/ 30 w 62"/>
                    <a:gd name="T53" fmla="*/ 62 h 62"/>
                    <a:gd name="T54" fmla="*/ 30 w 62"/>
                    <a:gd name="T55" fmla="*/ 62 h 62"/>
                    <a:gd name="T56" fmla="*/ 38 w 62"/>
                    <a:gd name="T57" fmla="*/ 62 h 62"/>
                    <a:gd name="T58" fmla="*/ 42 w 62"/>
                    <a:gd name="T59" fmla="*/ 60 h 62"/>
                    <a:gd name="T60" fmla="*/ 48 w 62"/>
                    <a:gd name="T61" fmla="*/ 58 h 62"/>
                    <a:gd name="T62" fmla="*/ 54 w 62"/>
                    <a:gd name="T63" fmla="*/ 54 h 62"/>
                    <a:gd name="T64" fmla="*/ 54 w 62"/>
                    <a:gd name="T65" fmla="*/ 54 h 62"/>
                    <a:gd name="T66" fmla="*/ 58 w 62"/>
                    <a:gd name="T67" fmla="*/ 48 h 62"/>
                    <a:gd name="T68" fmla="*/ 60 w 62"/>
                    <a:gd name="T69" fmla="*/ 44 h 62"/>
                    <a:gd name="T70" fmla="*/ 62 w 62"/>
                    <a:gd name="T71" fmla="*/ 38 h 62"/>
                    <a:gd name="T72" fmla="*/ 62 w 62"/>
                    <a:gd name="T73" fmla="*/ 32 h 62"/>
                    <a:gd name="T74" fmla="*/ 62 w 62"/>
                    <a:gd name="T75" fmla="*/ 32 h 62"/>
                    <a:gd name="T76" fmla="*/ 62 w 62"/>
                    <a:gd name="T77" fmla="*/ 32 h 62"/>
                    <a:gd name="T78" fmla="*/ 62 w 62"/>
                    <a:gd name="T79" fmla="*/ 3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2" h="62">
                      <a:moveTo>
                        <a:pt x="62" y="32"/>
                      </a:moveTo>
                      <a:lnTo>
                        <a:pt x="62" y="32"/>
                      </a:lnTo>
                      <a:lnTo>
                        <a:pt x="62" y="24"/>
                      </a:lnTo>
                      <a:lnTo>
                        <a:pt x="60" y="18"/>
                      </a:lnTo>
                      <a:lnTo>
                        <a:pt x="58" y="14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48" y="4"/>
                      </a:lnTo>
                      <a:lnTo>
                        <a:pt x="42" y="2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14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" y="1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4"/>
                      </a:lnTo>
                      <a:lnTo>
                        <a:pt x="8" y="54"/>
                      </a:lnTo>
                      <a:lnTo>
                        <a:pt x="8" y="54"/>
                      </a:lnTo>
                      <a:lnTo>
                        <a:pt x="14" y="58"/>
                      </a:lnTo>
                      <a:lnTo>
                        <a:pt x="18" y="60"/>
                      </a:lnTo>
                      <a:lnTo>
                        <a:pt x="24" y="62"/>
                      </a:lnTo>
                      <a:lnTo>
                        <a:pt x="30" y="62"/>
                      </a:lnTo>
                      <a:lnTo>
                        <a:pt x="30" y="62"/>
                      </a:lnTo>
                      <a:lnTo>
                        <a:pt x="38" y="62"/>
                      </a:lnTo>
                      <a:lnTo>
                        <a:pt x="42" y="60"/>
                      </a:lnTo>
                      <a:lnTo>
                        <a:pt x="48" y="58"/>
                      </a:lnTo>
                      <a:lnTo>
                        <a:pt x="54" y="54"/>
                      </a:lnTo>
                      <a:lnTo>
                        <a:pt x="54" y="54"/>
                      </a:lnTo>
                      <a:lnTo>
                        <a:pt x="58" y="48"/>
                      </a:lnTo>
                      <a:lnTo>
                        <a:pt x="60" y="44"/>
                      </a:lnTo>
                      <a:lnTo>
                        <a:pt x="62" y="38"/>
                      </a:lnTo>
                      <a:lnTo>
                        <a:pt x="62" y="32"/>
                      </a:lnTo>
                      <a:lnTo>
                        <a:pt x="62" y="32"/>
                      </a:lnTo>
                      <a:close/>
                      <a:moveTo>
                        <a:pt x="62" y="32"/>
                      </a:moveTo>
                      <a:lnTo>
                        <a:pt x="62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3341683" y="4847575"/>
                <a:ext cx="322776" cy="865414"/>
                <a:chOff x="5707063" y="2835275"/>
                <a:chExt cx="219075" cy="587375"/>
              </a:xfrm>
            </p:grpSpPr>
            <p:sp>
              <p:nvSpPr>
                <p:cNvPr id="163" name="Freeform 93"/>
                <p:cNvSpPr>
                  <a:spLocks noEditPoints="1"/>
                </p:cNvSpPr>
                <p:nvPr/>
              </p:nvSpPr>
              <p:spPr bwMode="auto">
                <a:xfrm>
                  <a:off x="5707063" y="2949575"/>
                  <a:ext cx="219075" cy="473075"/>
                </a:xfrm>
                <a:custGeom>
                  <a:avLst/>
                  <a:gdLst>
                    <a:gd name="T0" fmla="*/ 116 w 138"/>
                    <a:gd name="T1" fmla="*/ 37 h 298"/>
                    <a:gd name="T2" fmla="*/ 116 w 138"/>
                    <a:gd name="T3" fmla="*/ 129 h 298"/>
                    <a:gd name="T4" fmla="*/ 120 w 138"/>
                    <a:gd name="T5" fmla="*/ 139 h 298"/>
                    <a:gd name="T6" fmla="*/ 126 w 138"/>
                    <a:gd name="T7" fmla="*/ 141 h 298"/>
                    <a:gd name="T8" fmla="*/ 132 w 138"/>
                    <a:gd name="T9" fmla="*/ 139 h 298"/>
                    <a:gd name="T10" fmla="*/ 138 w 138"/>
                    <a:gd name="T11" fmla="*/ 129 h 298"/>
                    <a:gd name="T12" fmla="*/ 138 w 138"/>
                    <a:gd name="T13" fmla="*/ 35 h 298"/>
                    <a:gd name="T14" fmla="*/ 136 w 138"/>
                    <a:gd name="T15" fmla="*/ 19 h 298"/>
                    <a:gd name="T16" fmla="*/ 128 w 138"/>
                    <a:gd name="T17" fmla="*/ 9 h 298"/>
                    <a:gd name="T18" fmla="*/ 122 w 138"/>
                    <a:gd name="T19" fmla="*/ 5 h 298"/>
                    <a:gd name="T20" fmla="*/ 108 w 138"/>
                    <a:gd name="T21" fmla="*/ 0 h 298"/>
                    <a:gd name="T22" fmla="*/ 38 w 138"/>
                    <a:gd name="T23" fmla="*/ 0 h 298"/>
                    <a:gd name="T24" fmla="*/ 30 w 138"/>
                    <a:gd name="T25" fmla="*/ 0 h 298"/>
                    <a:gd name="T26" fmla="*/ 16 w 138"/>
                    <a:gd name="T27" fmla="*/ 5 h 298"/>
                    <a:gd name="T28" fmla="*/ 10 w 138"/>
                    <a:gd name="T29" fmla="*/ 9 h 298"/>
                    <a:gd name="T30" fmla="*/ 2 w 138"/>
                    <a:gd name="T31" fmla="*/ 21 h 298"/>
                    <a:gd name="T32" fmla="*/ 0 w 138"/>
                    <a:gd name="T33" fmla="*/ 35 h 298"/>
                    <a:gd name="T34" fmla="*/ 0 w 138"/>
                    <a:gd name="T35" fmla="*/ 129 h 298"/>
                    <a:gd name="T36" fmla="*/ 6 w 138"/>
                    <a:gd name="T37" fmla="*/ 141 h 298"/>
                    <a:gd name="T38" fmla="*/ 12 w 138"/>
                    <a:gd name="T39" fmla="*/ 143 h 298"/>
                    <a:gd name="T40" fmla="*/ 18 w 138"/>
                    <a:gd name="T41" fmla="*/ 141 h 298"/>
                    <a:gd name="T42" fmla="*/ 22 w 138"/>
                    <a:gd name="T43" fmla="*/ 129 h 298"/>
                    <a:gd name="T44" fmla="*/ 30 w 138"/>
                    <a:gd name="T45" fmla="*/ 37 h 298"/>
                    <a:gd name="T46" fmla="*/ 30 w 138"/>
                    <a:gd name="T47" fmla="*/ 282 h 298"/>
                    <a:gd name="T48" fmla="*/ 34 w 138"/>
                    <a:gd name="T49" fmla="*/ 294 h 298"/>
                    <a:gd name="T50" fmla="*/ 46 w 138"/>
                    <a:gd name="T51" fmla="*/ 298 h 298"/>
                    <a:gd name="T52" fmla="*/ 52 w 138"/>
                    <a:gd name="T53" fmla="*/ 296 h 298"/>
                    <a:gd name="T54" fmla="*/ 60 w 138"/>
                    <a:gd name="T55" fmla="*/ 288 h 298"/>
                    <a:gd name="T56" fmla="*/ 62 w 138"/>
                    <a:gd name="T57" fmla="*/ 137 h 298"/>
                    <a:gd name="T58" fmla="*/ 76 w 138"/>
                    <a:gd name="T59" fmla="*/ 282 h 298"/>
                    <a:gd name="T60" fmla="*/ 78 w 138"/>
                    <a:gd name="T61" fmla="*/ 288 h 298"/>
                    <a:gd name="T62" fmla="*/ 86 w 138"/>
                    <a:gd name="T63" fmla="*/ 296 h 298"/>
                    <a:gd name="T64" fmla="*/ 92 w 138"/>
                    <a:gd name="T65" fmla="*/ 298 h 298"/>
                    <a:gd name="T66" fmla="*/ 104 w 138"/>
                    <a:gd name="T67" fmla="*/ 294 h 298"/>
                    <a:gd name="T68" fmla="*/ 108 w 138"/>
                    <a:gd name="T69" fmla="*/ 282 h 298"/>
                    <a:gd name="T70" fmla="*/ 108 w 138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108" y="37"/>
                      </a:move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6" y="135"/>
                      </a:lnTo>
                      <a:lnTo>
                        <a:pt x="120" y="139"/>
                      </a:lnTo>
                      <a:lnTo>
                        <a:pt x="120" y="139"/>
                      </a:lnTo>
                      <a:lnTo>
                        <a:pt x="126" y="141"/>
                      </a:lnTo>
                      <a:lnTo>
                        <a:pt x="132" y="139"/>
                      </a:lnTo>
                      <a:lnTo>
                        <a:pt x="132" y="139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19"/>
                      </a:lnTo>
                      <a:lnTo>
                        <a:pt x="132" y="13"/>
                      </a:lnTo>
                      <a:lnTo>
                        <a:pt x="128" y="9"/>
                      </a:lnTo>
                      <a:lnTo>
                        <a:pt x="128" y="9"/>
                      </a:lnTo>
                      <a:lnTo>
                        <a:pt x="122" y="5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5"/>
                      </a:lnTo>
                      <a:lnTo>
                        <a:pt x="2" y="21"/>
                      </a:lnTo>
                      <a:lnTo>
                        <a:pt x="0" y="27"/>
                      </a:lnTo>
                      <a:lnTo>
                        <a:pt x="0" y="35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41"/>
                      </a:lnTo>
                      <a:lnTo>
                        <a:pt x="6" y="141"/>
                      </a:lnTo>
                      <a:lnTo>
                        <a:pt x="12" y="143"/>
                      </a:lnTo>
                      <a:lnTo>
                        <a:pt x="18" y="141"/>
                      </a:lnTo>
                      <a:lnTo>
                        <a:pt x="18" y="141"/>
                      </a:lnTo>
                      <a:lnTo>
                        <a:pt x="22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close/>
                      <a:moveTo>
                        <a:pt x="108" y="282"/>
                      </a:moveTo>
                      <a:lnTo>
                        <a:pt x="108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164" name="Freeform 96"/>
                <p:cNvSpPr>
                  <a:spLocks noEditPoints="1"/>
                </p:cNvSpPr>
                <p:nvPr/>
              </p:nvSpPr>
              <p:spPr bwMode="auto">
                <a:xfrm>
                  <a:off x="5767388" y="2835275"/>
                  <a:ext cx="101600" cy="98425"/>
                </a:xfrm>
                <a:custGeom>
                  <a:avLst/>
                  <a:gdLst>
                    <a:gd name="T0" fmla="*/ 64 w 64"/>
                    <a:gd name="T1" fmla="*/ 32 h 62"/>
                    <a:gd name="T2" fmla="*/ 64 w 64"/>
                    <a:gd name="T3" fmla="*/ 32 h 62"/>
                    <a:gd name="T4" fmla="*/ 64 w 64"/>
                    <a:gd name="T5" fmla="*/ 24 h 62"/>
                    <a:gd name="T6" fmla="*/ 62 w 64"/>
                    <a:gd name="T7" fmla="*/ 18 h 62"/>
                    <a:gd name="T8" fmla="*/ 58 w 64"/>
                    <a:gd name="T9" fmla="*/ 14 h 62"/>
                    <a:gd name="T10" fmla="*/ 54 w 64"/>
                    <a:gd name="T11" fmla="*/ 8 h 62"/>
                    <a:gd name="T12" fmla="*/ 54 w 64"/>
                    <a:gd name="T13" fmla="*/ 8 h 62"/>
                    <a:gd name="T14" fmla="*/ 50 w 64"/>
                    <a:gd name="T15" fmla="*/ 4 h 62"/>
                    <a:gd name="T16" fmla="*/ 44 w 64"/>
                    <a:gd name="T17" fmla="*/ 2 h 62"/>
                    <a:gd name="T18" fmla="*/ 38 w 64"/>
                    <a:gd name="T19" fmla="*/ 0 h 62"/>
                    <a:gd name="T20" fmla="*/ 32 w 64"/>
                    <a:gd name="T21" fmla="*/ 0 h 62"/>
                    <a:gd name="T22" fmla="*/ 32 w 64"/>
                    <a:gd name="T23" fmla="*/ 0 h 62"/>
                    <a:gd name="T24" fmla="*/ 26 w 64"/>
                    <a:gd name="T25" fmla="*/ 0 h 62"/>
                    <a:gd name="T26" fmla="*/ 20 w 64"/>
                    <a:gd name="T27" fmla="*/ 2 h 62"/>
                    <a:gd name="T28" fmla="*/ 14 w 64"/>
                    <a:gd name="T29" fmla="*/ 4 h 62"/>
                    <a:gd name="T30" fmla="*/ 10 w 64"/>
                    <a:gd name="T31" fmla="*/ 8 h 62"/>
                    <a:gd name="T32" fmla="*/ 10 w 64"/>
                    <a:gd name="T33" fmla="*/ 8 h 62"/>
                    <a:gd name="T34" fmla="*/ 2 w 64"/>
                    <a:gd name="T35" fmla="*/ 18 h 62"/>
                    <a:gd name="T36" fmla="*/ 0 w 64"/>
                    <a:gd name="T37" fmla="*/ 32 h 62"/>
                    <a:gd name="T38" fmla="*/ 0 w 64"/>
                    <a:gd name="T39" fmla="*/ 32 h 62"/>
                    <a:gd name="T40" fmla="*/ 2 w 64"/>
                    <a:gd name="T41" fmla="*/ 44 h 62"/>
                    <a:gd name="T42" fmla="*/ 10 w 64"/>
                    <a:gd name="T43" fmla="*/ 54 h 62"/>
                    <a:gd name="T44" fmla="*/ 10 w 64"/>
                    <a:gd name="T45" fmla="*/ 54 h 62"/>
                    <a:gd name="T46" fmla="*/ 14 w 64"/>
                    <a:gd name="T47" fmla="*/ 58 h 62"/>
                    <a:gd name="T48" fmla="*/ 20 w 64"/>
                    <a:gd name="T49" fmla="*/ 60 h 62"/>
                    <a:gd name="T50" fmla="*/ 26 w 64"/>
                    <a:gd name="T51" fmla="*/ 62 h 62"/>
                    <a:gd name="T52" fmla="*/ 32 w 64"/>
                    <a:gd name="T53" fmla="*/ 62 h 62"/>
                    <a:gd name="T54" fmla="*/ 32 w 64"/>
                    <a:gd name="T55" fmla="*/ 62 h 62"/>
                    <a:gd name="T56" fmla="*/ 38 w 64"/>
                    <a:gd name="T57" fmla="*/ 62 h 62"/>
                    <a:gd name="T58" fmla="*/ 44 w 64"/>
                    <a:gd name="T59" fmla="*/ 60 h 62"/>
                    <a:gd name="T60" fmla="*/ 50 w 64"/>
                    <a:gd name="T61" fmla="*/ 58 h 62"/>
                    <a:gd name="T62" fmla="*/ 54 w 64"/>
                    <a:gd name="T63" fmla="*/ 54 h 62"/>
                    <a:gd name="T64" fmla="*/ 54 w 64"/>
                    <a:gd name="T65" fmla="*/ 54 h 62"/>
                    <a:gd name="T66" fmla="*/ 58 w 64"/>
                    <a:gd name="T67" fmla="*/ 48 h 62"/>
                    <a:gd name="T68" fmla="*/ 62 w 64"/>
                    <a:gd name="T69" fmla="*/ 44 h 62"/>
                    <a:gd name="T70" fmla="*/ 64 w 64"/>
                    <a:gd name="T71" fmla="*/ 38 h 62"/>
                    <a:gd name="T72" fmla="*/ 64 w 64"/>
                    <a:gd name="T73" fmla="*/ 32 h 62"/>
                    <a:gd name="T74" fmla="*/ 64 w 64"/>
                    <a:gd name="T75" fmla="*/ 32 h 62"/>
                    <a:gd name="T76" fmla="*/ 64 w 64"/>
                    <a:gd name="T77" fmla="*/ 32 h 62"/>
                    <a:gd name="T78" fmla="*/ 64 w 64"/>
                    <a:gd name="T79" fmla="*/ 3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4" h="62">
                      <a:moveTo>
                        <a:pt x="64" y="32"/>
                      </a:moveTo>
                      <a:lnTo>
                        <a:pt x="64" y="32"/>
                      </a:lnTo>
                      <a:lnTo>
                        <a:pt x="64" y="24"/>
                      </a:lnTo>
                      <a:lnTo>
                        <a:pt x="62" y="18"/>
                      </a:lnTo>
                      <a:lnTo>
                        <a:pt x="58" y="14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50" y="4"/>
                      </a:lnTo>
                      <a:lnTo>
                        <a:pt x="44" y="2"/>
                      </a:lnTo>
                      <a:lnTo>
                        <a:pt x="38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" y="1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4"/>
                      </a:lnTo>
                      <a:lnTo>
                        <a:pt x="10" y="54"/>
                      </a:lnTo>
                      <a:lnTo>
                        <a:pt x="10" y="54"/>
                      </a:lnTo>
                      <a:lnTo>
                        <a:pt x="14" y="58"/>
                      </a:lnTo>
                      <a:lnTo>
                        <a:pt x="20" y="60"/>
                      </a:lnTo>
                      <a:lnTo>
                        <a:pt x="26" y="62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8" y="62"/>
                      </a:lnTo>
                      <a:lnTo>
                        <a:pt x="44" y="60"/>
                      </a:lnTo>
                      <a:lnTo>
                        <a:pt x="50" y="58"/>
                      </a:lnTo>
                      <a:lnTo>
                        <a:pt x="54" y="54"/>
                      </a:lnTo>
                      <a:lnTo>
                        <a:pt x="54" y="54"/>
                      </a:lnTo>
                      <a:lnTo>
                        <a:pt x="58" y="48"/>
                      </a:lnTo>
                      <a:lnTo>
                        <a:pt x="62" y="44"/>
                      </a:lnTo>
                      <a:lnTo>
                        <a:pt x="64" y="38"/>
                      </a:lnTo>
                      <a:lnTo>
                        <a:pt x="64" y="32"/>
                      </a:lnTo>
                      <a:lnTo>
                        <a:pt x="64" y="32"/>
                      </a:lnTo>
                      <a:close/>
                      <a:moveTo>
                        <a:pt x="64" y="32"/>
                      </a:moveTo>
                      <a:lnTo>
                        <a:pt x="64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126" name="그룹 125"/>
              <p:cNvGrpSpPr/>
              <p:nvPr/>
            </p:nvGrpSpPr>
            <p:grpSpPr>
              <a:xfrm>
                <a:off x="2878569" y="4847575"/>
                <a:ext cx="327454" cy="865414"/>
                <a:chOff x="5392738" y="2835275"/>
                <a:chExt cx="222250" cy="587375"/>
              </a:xfrm>
            </p:grpSpPr>
            <p:sp>
              <p:nvSpPr>
                <p:cNvPr id="161" name="Freeform 99"/>
                <p:cNvSpPr>
                  <a:spLocks noEditPoints="1"/>
                </p:cNvSpPr>
                <p:nvPr/>
              </p:nvSpPr>
              <p:spPr bwMode="auto">
                <a:xfrm>
                  <a:off x="5392738" y="2949575"/>
                  <a:ext cx="222250" cy="473075"/>
                </a:xfrm>
                <a:custGeom>
                  <a:avLst/>
                  <a:gdLst>
                    <a:gd name="T0" fmla="*/ 116 w 140"/>
                    <a:gd name="T1" fmla="*/ 37 h 298"/>
                    <a:gd name="T2" fmla="*/ 116 w 140"/>
                    <a:gd name="T3" fmla="*/ 129 h 298"/>
                    <a:gd name="T4" fmla="*/ 122 w 140"/>
                    <a:gd name="T5" fmla="*/ 139 h 298"/>
                    <a:gd name="T6" fmla="*/ 128 w 140"/>
                    <a:gd name="T7" fmla="*/ 141 h 298"/>
                    <a:gd name="T8" fmla="*/ 134 w 140"/>
                    <a:gd name="T9" fmla="*/ 139 h 298"/>
                    <a:gd name="T10" fmla="*/ 140 w 140"/>
                    <a:gd name="T11" fmla="*/ 129 h 298"/>
                    <a:gd name="T12" fmla="*/ 140 w 140"/>
                    <a:gd name="T13" fmla="*/ 35 h 298"/>
                    <a:gd name="T14" fmla="*/ 136 w 140"/>
                    <a:gd name="T15" fmla="*/ 19 h 298"/>
                    <a:gd name="T16" fmla="*/ 128 w 140"/>
                    <a:gd name="T17" fmla="*/ 9 h 298"/>
                    <a:gd name="T18" fmla="*/ 122 w 140"/>
                    <a:gd name="T19" fmla="*/ 5 h 298"/>
                    <a:gd name="T20" fmla="*/ 108 w 140"/>
                    <a:gd name="T21" fmla="*/ 0 h 298"/>
                    <a:gd name="T22" fmla="*/ 40 w 140"/>
                    <a:gd name="T23" fmla="*/ 0 h 298"/>
                    <a:gd name="T24" fmla="*/ 32 w 140"/>
                    <a:gd name="T25" fmla="*/ 0 h 298"/>
                    <a:gd name="T26" fmla="*/ 18 w 140"/>
                    <a:gd name="T27" fmla="*/ 5 h 298"/>
                    <a:gd name="T28" fmla="*/ 12 w 140"/>
                    <a:gd name="T29" fmla="*/ 9 h 298"/>
                    <a:gd name="T30" fmla="*/ 4 w 140"/>
                    <a:gd name="T31" fmla="*/ 21 h 298"/>
                    <a:gd name="T32" fmla="*/ 0 w 140"/>
                    <a:gd name="T33" fmla="*/ 35 h 298"/>
                    <a:gd name="T34" fmla="*/ 0 w 140"/>
                    <a:gd name="T35" fmla="*/ 129 h 298"/>
                    <a:gd name="T36" fmla="*/ 6 w 140"/>
                    <a:gd name="T37" fmla="*/ 141 h 298"/>
                    <a:gd name="T38" fmla="*/ 12 w 140"/>
                    <a:gd name="T39" fmla="*/ 143 h 298"/>
                    <a:gd name="T40" fmla="*/ 18 w 140"/>
                    <a:gd name="T41" fmla="*/ 141 h 298"/>
                    <a:gd name="T42" fmla="*/ 24 w 140"/>
                    <a:gd name="T43" fmla="*/ 129 h 298"/>
                    <a:gd name="T44" fmla="*/ 32 w 140"/>
                    <a:gd name="T45" fmla="*/ 37 h 298"/>
                    <a:gd name="T46" fmla="*/ 32 w 140"/>
                    <a:gd name="T47" fmla="*/ 282 h 298"/>
                    <a:gd name="T48" fmla="*/ 36 w 140"/>
                    <a:gd name="T49" fmla="*/ 294 h 298"/>
                    <a:gd name="T50" fmla="*/ 46 w 140"/>
                    <a:gd name="T51" fmla="*/ 298 h 298"/>
                    <a:gd name="T52" fmla="*/ 54 w 140"/>
                    <a:gd name="T53" fmla="*/ 296 h 298"/>
                    <a:gd name="T54" fmla="*/ 62 w 140"/>
                    <a:gd name="T55" fmla="*/ 288 h 298"/>
                    <a:gd name="T56" fmla="*/ 62 w 140"/>
                    <a:gd name="T57" fmla="*/ 137 h 298"/>
                    <a:gd name="T58" fmla="*/ 78 w 140"/>
                    <a:gd name="T59" fmla="*/ 282 h 298"/>
                    <a:gd name="T60" fmla="*/ 78 w 140"/>
                    <a:gd name="T61" fmla="*/ 288 h 298"/>
                    <a:gd name="T62" fmla="*/ 86 w 140"/>
                    <a:gd name="T63" fmla="*/ 296 h 298"/>
                    <a:gd name="T64" fmla="*/ 94 w 140"/>
                    <a:gd name="T65" fmla="*/ 298 h 298"/>
                    <a:gd name="T66" fmla="*/ 104 w 140"/>
                    <a:gd name="T67" fmla="*/ 294 h 298"/>
                    <a:gd name="T68" fmla="*/ 108 w 140"/>
                    <a:gd name="T69" fmla="*/ 282 h 298"/>
                    <a:gd name="T70" fmla="*/ 108 w 140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0" h="298">
                      <a:moveTo>
                        <a:pt x="108" y="37"/>
                      </a:move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8" y="135"/>
                      </a:lnTo>
                      <a:lnTo>
                        <a:pt x="122" y="139"/>
                      </a:lnTo>
                      <a:lnTo>
                        <a:pt x="122" y="139"/>
                      </a:lnTo>
                      <a:lnTo>
                        <a:pt x="128" y="141"/>
                      </a:lnTo>
                      <a:lnTo>
                        <a:pt x="134" y="139"/>
                      </a:lnTo>
                      <a:lnTo>
                        <a:pt x="134" y="139"/>
                      </a:lnTo>
                      <a:lnTo>
                        <a:pt x="138" y="135"/>
                      </a:lnTo>
                      <a:lnTo>
                        <a:pt x="140" y="129"/>
                      </a:lnTo>
                      <a:lnTo>
                        <a:pt x="140" y="35"/>
                      </a:lnTo>
                      <a:lnTo>
                        <a:pt x="140" y="35"/>
                      </a:lnTo>
                      <a:lnTo>
                        <a:pt x="138" y="27"/>
                      </a:lnTo>
                      <a:lnTo>
                        <a:pt x="136" y="19"/>
                      </a:lnTo>
                      <a:lnTo>
                        <a:pt x="134" y="13"/>
                      </a:lnTo>
                      <a:lnTo>
                        <a:pt x="128" y="9"/>
                      </a:lnTo>
                      <a:lnTo>
                        <a:pt x="128" y="9"/>
                      </a:lnTo>
                      <a:lnTo>
                        <a:pt x="122" y="5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24" y="2"/>
                      </a:lnTo>
                      <a:lnTo>
                        <a:pt x="18" y="5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6" y="15"/>
                      </a:lnTo>
                      <a:lnTo>
                        <a:pt x="4" y="21"/>
                      </a:lnTo>
                      <a:lnTo>
                        <a:pt x="2" y="27"/>
                      </a:lnTo>
                      <a:lnTo>
                        <a:pt x="0" y="35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41"/>
                      </a:lnTo>
                      <a:lnTo>
                        <a:pt x="6" y="141"/>
                      </a:lnTo>
                      <a:lnTo>
                        <a:pt x="12" y="143"/>
                      </a:lnTo>
                      <a:lnTo>
                        <a:pt x="18" y="141"/>
                      </a:lnTo>
                      <a:lnTo>
                        <a:pt x="18" y="141"/>
                      </a:lnTo>
                      <a:lnTo>
                        <a:pt x="22" y="135"/>
                      </a:lnTo>
                      <a:lnTo>
                        <a:pt x="24" y="129"/>
                      </a:lnTo>
                      <a:lnTo>
                        <a:pt x="24" y="37"/>
                      </a:lnTo>
                      <a:lnTo>
                        <a:pt x="32" y="37"/>
                      </a:lnTo>
                      <a:lnTo>
                        <a:pt x="32" y="282"/>
                      </a:lnTo>
                      <a:lnTo>
                        <a:pt x="32" y="282"/>
                      </a:lnTo>
                      <a:lnTo>
                        <a:pt x="32" y="288"/>
                      </a:lnTo>
                      <a:lnTo>
                        <a:pt x="36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4" y="296"/>
                      </a:lnTo>
                      <a:lnTo>
                        <a:pt x="58" y="294"/>
                      </a:lnTo>
                      <a:lnTo>
                        <a:pt x="62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8" y="137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8"/>
                      </a:lnTo>
                      <a:lnTo>
                        <a:pt x="82" y="294"/>
                      </a:lnTo>
                      <a:lnTo>
                        <a:pt x="86" y="296"/>
                      </a:lnTo>
                      <a:lnTo>
                        <a:pt x="94" y="298"/>
                      </a:lnTo>
                      <a:lnTo>
                        <a:pt x="94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8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close/>
                      <a:moveTo>
                        <a:pt x="108" y="282"/>
                      </a:moveTo>
                      <a:lnTo>
                        <a:pt x="108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162" name="Freeform 102"/>
                <p:cNvSpPr>
                  <a:spLocks noEditPoints="1"/>
                </p:cNvSpPr>
                <p:nvPr/>
              </p:nvSpPr>
              <p:spPr bwMode="auto">
                <a:xfrm>
                  <a:off x="5456238" y="2835275"/>
                  <a:ext cx="98425" cy="98425"/>
                </a:xfrm>
                <a:custGeom>
                  <a:avLst/>
                  <a:gdLst>
                    <a:gd name="T0" fmla="*/ 62 w 62"/>
                    <a:gd name="T1" fmla="*/ 32 h 62"/>
                    <a:gd name="T2" fmla="*/ 62 w 62"/>
                    <a:gd name="T3" fmla="*/ 32 h 62"/>
                    <a:gd name="T4" fmla="*/ 62 w 62"/>
                    <a:gd name="T5" fmla="*/ 24 h 62"/>
                    <a:gd name="T6" fmla="*/ 60 w 62"/>
                    <a:gd name="T7" fmla="*/ 18 h 62"/>
                    <a:gd name="T8" fmla="*/ 58 w 62"/>
                    <a:gd name="T9" fmla="*/ 14 h 62"/>
                    <a:gd name="T10" fmla="*/ 54 w 62"/>
                    <a:gd name="T11" fmla="*/ 8 h 62"/>
                    <a:gd name="T12" fmla="*/ 54 w 62"/>
                    <a:gd name="T13" fmla="*/ 8 h 62"/>
                    <a:gd name="T14" fmla="*/ 48 w 62"/>
                    <a:gd name="T15" fmla="*/ 4 h 62"/>
                    <a:gd name="T16" fmla="*/ 44 w 62"/>
                    <a:gd name="T17" fmla="*/ 2 h 62"/>
                    <a:gd name="T18" fmla="*/ 38 w 62"/>
                    <a:gd name="T19" fmla="*/ 0 h 62"/>
                    <a:gd name="T20" fmla="*/ 30 w 62"/>
                    <a:gd name="T21" fmla="*/ 0 h 62"/>
                    <a:gd name="T22" fmla="*/ 30 w 62"/>
                    <a:gd name="T23" fmla="*/ 0 h 62"/>
                    <a:gd name="T24" fmla="*/ 24 w 62"/>
                    <a:gd name="T25" fmla="*/ 0 h 62"/>
                    <a:gd name="T26" fmla="*/ 18 w 62"/>
                    <a:gd name="T27" fmla="*/ 2 h 62"/>
                    <a:gd name="T28" fmla="*/ 14 w 62"/>
                    <a:gd name="T29" fmla="*/ 4 h 62"/>
                    <a:gd name="T30" fmla="*/ 8 w 62"/>
                    <a:gd name="T31" fmla="*/ 8 h 62"/>
                    <a:gd name="T32" fmla="*/ 8 w 62"/>
                    <a:gd name="T33" fmla="*/ 8 h 62"/>
                    <a:gd name="T34" fmla="*/ 2 w 62"/>
                    <a:gd name="T35" fmla="*/ 18 h 62"/>
                    <a:gd name="T36" fmla="*/ 0 w 62"/>
                    <a:gd name="T37" fmla="*/ 32 h 62"/>
                    <a:gd name="T38" fmla="*/ 0 w 62"/>
                    <a:gd name="T39" fmla="*/ 32 h 62"/>
                    <a:gd name="T40" fmla="*/ 2 w 62"/>
                    <a:gd name="T41" fmla="*/ 44 h 62"/>
                    <a:gd name="T42" fmla="*/ 8 w 62"/>
                    <a:gd name="T43" fmla="*/ 54 h 62"/>
                    <a:gd name="T44" fmla="*/ 8 w 62"/>
                    <a:gd name="T45" fmla="*/ 54 h 62"/>
                    <a:gd name="T46" fmla="*/ 14 w 62"/>
                    <a:gd name="T47" fmla="*/ 58 h 62"/>
                    <a:gd name="T48" fmla="*/ 18 w 62"/>
                    <a:gd name="T49" fmla="*/ 60 h 62"/>
                    <a:gd name="T50" fmla="*/ 24 w 62"/>
                    <a:gd name="T51" fmla="*/ 62 h 62"/>
                    <a:gd name="T52" fmla="*/ 30 w 62"/>
                    <a:gd name="T53" fmla="*/ 62 h 62"/>
                    <a:gd name="T54" fmla="*/ 30 w 62"/>
                    <a:gd name="T55" fmla="*/ 62 h 62"/>
                    <a:gd name="T56" fmla="*/ 38 w 62"/>
                    <a:gd name="T57" fmla="*/ 62 h 62"/>
                    <a:gd name="T58" fmla="*/ 44 w 62"/>
                    <a:gd name="T59" fmla="*/ 60 h 62"/>
                    <a:gd name="T60" fmla="*/ 48 w 62"/>
                    <a:gd name="T61" fmla="*/ 58 h 62"/>
                    <a:gd name="T62" fmla="*/ 54 w 62"/>
                    <a:gd name="T63" fmla="*/ 54 h 62"/>
                    <a:gd name="T64" fmla="*/ 54 w 62"/>
                    <a:gd name="T65" fmla="*/ 54 h 62"/>
                    <a:gd name="T66" fmla="*/ 58 w 62"/>
                    <a:gd name="T67" fmla="*/ 48 h 62"/>
                    <a:gd name="T68" fmla="*/ 60 w 62"/>
                    <a:gd name="T69" fmla="*/ 44 h 62"/>
                    <a:gd name="T70" fmla="*/ 62 w 62"/>
                    <a:gd name="T71" fmla="*/ 38 h 62"/>
                    <a:gd name="T72" fmla="*/ 62 w 62"/>
                    <a:gd name="T73" fmla="*/ 32 h 62"/>
                    <a:gd name="T74" fmla="*/ 62 w 62"/>
                    <a:gd name="T75" fmla="*/ 32 h 62"/>
                    <a:gd name="T76" fmla="*/ 62 w 62"/>
                    <a:gd name="T77" fmla="*/ 32 h 62"/>
                    <a:gd name="T78" fmla="*/ 62 w 62"/>
                    <a:gd name="T79" fmla="*/ 3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2" h="62">
                      <a:moveTo>
                        <a:pt x="62" y="32"/>
                      </a:moveTo>
                      <a:lnTo>
                        <a:pt x="62" y="32"/>
                      </a:lnTo>
                      <a:lnTo>
                        <a:pt x="62" y="24"/>
                      </a:lnTo>
                      <a:lnTo>
                        <a:pt x="60" y="18"/>
                      </a:lnTo>
                      <a:lnTo>
                        <a:pt x="58" y="14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48" y="4"/>
                      </a:lnTo>
                      <a:lnTo>
                        <a:pt x="44" y="2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24" y="0"/>
                      </a:lnTo>
                      <a:lnTo>
                        <a:pt x="18" y="2"/>
                      </a:lnTo>
                      <a:lnTo>
                        <a:pt x="14" y="4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" y="1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4"/>
                      </a:lnTo>
                      <a:lnTo>
                        <a:pt x="8" y="54"/>
                      </a:lnTo>
                      <a:lnTo>
                        <a:pt x="8" y="54"/>
                      </a:lnTo>
                      <a:lnTo>
                        <a:pt x="14" y="58"/>
                      </a:lnTo>
                      <a:lnTo>
                        <a:pt x="18" y="60"/>
                      </a:lnTo>
                      <a:lnTo>
                        <a:pt x="24" y="62"/>
                      </a:lnTo>
                      <a:lnTo>
                        <a:pt x="30" y="62"/>
                      </a:lnTo>
                      <a:lnTo>
                        <a:pt x="30" y="62"/>
                      </a:lnTo>
                      <a:lnTo>
                        <a:pt x="38" y="62"/>
                      </a:lnTo>
                      <a:lnTo>
                        <a:pt x="44" y="60"/>
                      </a:lnTo>
                      <a:lnTo>
                        <a:pt x="48" y="58"/>
                      </a:lnTo>
                      <a:lnTo>
                        <a:pt x="54" y="54"/>
                      </a:lnTo>
                      <a:lnTo>
                        <a:pt x="54" y="54"/>
                      </a:lnTo>
                      <a:lnTo>
                        <a:pt x="58" y="48"/>
                      </a:lnTo>
                      <a:lnTo>
                        <a:pt x="60" y="44"/>
                      </a:lnTo>
                      <a:lnTo>
                        <a:pt x="62" y="38"/>
                      </a:lnTo>
                      <a:lnTo>
                        <a:pt x="62" y="32"/>
                      </a:lnTo>
                      <a:lnTo>
                        <a:pt x="62" y="32"/>
                      </a:lnTo>
                      <a:close/>
                      <a:moveTo>
                        <a:pt x="62" y="32"/>
                      </a:moveTo>
                      <a:lnTo>
                        <a:pt x="62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127" name="그룹 126"/>
              <p:cNvGrpSpPr/>
              <p:nvPr/>
            </p:nvGrpSpPr>
            <p:grpSpPr>
              <a:xfrm>
                <a:off x="2420134" y="4847575"/>
                <a:ext cx="322776" cy="865414"/>
                <a:chOff x="5081588" y="2835275"/>
                <a:chExt cx="219075" cy="587375"/>
              </a:xfrm>
            </p:grpSpPr>
            <p:sp>
              <p:nvSpPr>
                <p:cNvPr id="159" name="Freeform 105"/>
                <p:cNvSpPr>
                  <a:spLocks noEditPoints="1"/>
                </p:cNvSpPr>
                <p:nvPr/>
              </p:nvSpPr>
              <p:spPr bwMode="auto">
                <a:xfrm>
                  <a:off x="5081588" y="2949575"/>
                  <a:ext cx="219075" cy="473075"/>
                </a:xfrm>
                <a:custGeom>
                  <a:avLst/>
                  <a:gdLst>
                    <a:gd name="T0" fmla="*/ 116 w 138"/>
                    <a:gd name="T1" fmla="*/ 37 h 298"/>
                    <a:gd name="T2" fmla="*/ 116 w 138"/>
                    <a:gd name="T3" fmla="*/ 129 h 298"/>
                    <a:gd name="T4" fmla="*/ 120 w 138"/>
                    <a:gd name="T5" fmla="*/ 139 h 298"/>
                    <a:gd name="T6" fmla="*/ 126 w 138"/>
                    <a:gd name="T7" fmla="*/ 141 h 298"/>
                    <a:gd name="T8" fmla="*/ 132 w 138"/>
                    <a:gd name="T9" fmla="*/ 139 h 298"/>
                    <a:gd name="T10" fmla="*/ 138 w 138"/>
                    <a:gd name="T11" fmla="*/ 129 h 298"/>
                    <a:gd name="T12" fmla="*/ 138 w 138"/>
                    <a:gd name="T13" fmla="*/ 35 h 298"/>
                    <a:gd name="T14" fmla="*/ 136 w 138"/>
                    <a:gd name="T15" fmla="*/ 19 h 298"/>
                    <a:gd name="T16" fmla="*/ 128 w 138"/>
                    <a:gd name="T17" fmla="*/ 9 h 298"/>
                    <a:gd name="T18" fmla="*/ 122 w 138"/>
                    <a:gd name="T19" fmla="*/ 5 h 298"/>
                    <a:gd name="T20" fmla="*/ 108 w 138"/>
                    <a:gd name="T21" fmla="*/ 0 h 298"/>
                    <a:gd name="T22" fmla="*/ 38 w 138"/>
                    <a:gd name="T23" fmla="*/ 0 h 298"/>
                    <a:gd name="T24" fmla="*/ 30 w 138"/>
                    <a:gd name="T25" fmla="*/ 0 h 298"/>
                    <a:gd name="T26" fmla="*/ 16 w 138"/>
                    <a:gd name="T27" fmla="*/ 5 h 298"/>
                    <a:gd name="T28" fmla="*/ 10 w 138"/>
                    <a:gd name="T29" fmla="*/ 9 h 298"/>
                    <a:gd name="T30" fmla="*/ 2 w 138"/>
                    <a:gd name="T31" fmla="*/ 21 h 298"/>
                    <a:gd name="T32" fmla="*/ 0 w 138"/>
                    <a:gd name="T33" fmla="*/ 35 h 298"/>
                    <a:gd name="T34" fmla="*/ 0 w 138"/>
                    <a:gd name="T35" fmla="*/ 129 h 298"/>
                    <a:gd name="T36" fmla="*/ 6 w 138"/>
                    <a:gd name="T37" fmla="*/ 141 h 298"/>
                    <a:gd name="T38" fmla="*/ 12 w 138"/>
                    <a:gd name="T39" fmla="*/ 143 h 298"/>
                    <a:gd name="T40" fmla="*/ 18 w 138"/>
                    <a:gd name="T41" fmla="*/ 141 h 298"/>
                    <a:gd name="T42" fmla="*/ 24 w 138"/>
                    <a:gd name="T43" fmla="*/ 129 h 298"/>
                    <a:gd name="T44" fmla="*/ 30 w 138"/>
                    <a:gd name="T45" fmla="*/ 37 h 298"/>
                    <a:gd name="T46" fmla="*/ 30 w 138"/>
                    <a:gd name="T47" fmla="*/ 282 h 298"/>
                    <a:gd name="T48" fmla="*/ 34 w 138"/>
                    <a:gd name="T49" fmla="*/ 294 h 298"/>
                    <a:gd name="T50" fmla="*/ 46 w 138"/>
                    <a:gd name="T51" fmla="*/ 298 h 298"/>
                    <a:gd name="T52" fmla="*/ 52 w 138"/>
                    <a:gd name="T53" fmla="*/ 296 h 298"/>
                    <a:gd name="T54" fmla="*/ 60 w 138"/>
                    <a:gd name="T55" fmla="*/ 288 h 298"/>
                    <a:gd name="T56" fmla="*/ 62 w 138"/>
                    <a:gd name="T57" fmla="*/ 137 h 298"/>
                    <a:gd name="T58" fmla="*/ 78 w 138"/>
                    <a:gd name="T59" fmla="*/ 282 h 298"/>
                    <a:gd name="T60" fmla="*/ 78 w 138"/>
                    <a:gd name="T61" fmla="*/ 288 h 298"/>
                    <a:gd name="T62" fmla="*/ 86 w 138"/>
                    <a:gd name="T63" fmla="*/ 296 h 298"/>
                    <a:gd name="T64" fmla="*/ 92 w 138"/>
                    <a:gd name="T65" fmla="*/ 298 h 298"/>
                    <a:gd name="T66" fmla="*/ 104 w 138"/>
                    <a:gd name="T67" fmla="*/ 294 h 298"/>
                    <a:gd name="T68" fmla="*/ 108 w 138"/>
                    <a:gd name="T69" fmla="*/ 282 h 298"/>
                    <a:gd name="T70" fmla="*/ 108 w 138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108" y="37"/>
                      </a:move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6" y="135"/>
                      </a:lnTo>
                      <a:lnTo>
                        <a:pt x="120" y="139"/>
                      </a:lnTo>
                      <a:lnTo>
                        <a:pt x="120" y="139"/>
                      </a:lnTo>
                      <a:lnTo>
                        <a:pt x="126" y="141"/>
                      </a:lnTo>
                      <a:lnTo>
                        <a:pt x="132" y="139"/>
                      </a:lnTo>
                      <a:lnTo>
                        <a:pt x="132" y="139"/>
                      </a:lnTo>
                      <a:lnTo>
                        <a:pt x="138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19"/>
                      </a:lnTo>
                      <a:lnTo>
                        <a:pt x="132" y="13"/>
                      </a:lnTo>
                      <a:lnTo>
                        <a:pt x="128" y="9"/>
                      </a:lnTo>
                      <a:lnTo>
                        <a:pt x="128" y="9"/>
                      </a:lnTo>
                      <a:lnTo>
                        <a:pt x="122" y="5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5"/>
                      </a:lnTo>
                      <a:lnTo>
                        <a:pt x="2" y="21"/>
                      </a:lnTo>
                      <a:lnTo>
                        <a:pt x="0" y="27"/>
                      </a:lnTo>
                      <a:lnTo>
                        <a:pt x="0" y="35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41"/>
                      </a:lnTo>
                      <a:lnTo>
                        <a:pt x="6" y="141"/>
                      </a:lnTo>
                      <a:lnTo>
                        <a:pt x="12" y="143"/>
                      </a:lnTo>
                      <a:lnTo>
                        <a:pt x="18" y="141"/>
                      </a:lnTo>
                      <a:lnTo>
                        <a:pt x="18" y="141"/>
                      </a:lnTo>
                      <a:lnTo>
                        <a:pt x="22" y="135"/>
                      </a:lnTo>
                      <a:lnTo>
                        <a:pt x="24" y="129"/>
                      </a:lnTo>
                      <a:lnTo>
                        <a:pt x="24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8" y="137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close/>
                      <a:moveTo>
                        <a:pt x="108" y="282"/>
                      </a:moveTo>
                      <a:lnTo>
                        <a:pt x="108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160" name="Freeform 108"/>
                <p:cNvSpPr>
                  <a:spLocks noEditPoints="1"/>
                </p:cNvSpPr>
                <p:nvPr/>
              </p:nvSpPr>
              <p:spPr bwMode="auto">
                <a:xfrm>
                  <a:off x="5141913" y="2835275"/>
                  <a:ext cx="101600" cy="98425"/>
                </a:xfrm>
                <a:custGeom>
                  <a:avLst/>
                  <a:gdLst>
                    <a:gd name="T0" fmla="*/ 64 w 64"/>
                    <a:gd name="T1" fmla="*/ 32 h 62"/>
                    <a:gd name="T2" fmla="*/ 64 w 64"/>
                    <a:gd name="T3" fmla="*/ 32 h 62"/>
                    <a:gd name="T4" fmla="*/ 64 w 64"/>
                    <a:gd name="T5" fmla="*/ 24 h 62"/>
                    <a:gd name="T6" fmla="*/ 62 w 64"/>
                    <a:gd name="T7" fmla="*/ 18 h 62"/>
                    <a:gd name="T8" fmla="*/ 58 w 64"/>
                    <a:gd name="T9" fmla="*/ 14 h 62"/>
                    <a:gd name="T10" fmla="*/ 54 w 64"/>
                    <a:gd name="T11" fmla="*/ 8 h 62"/>
                    <a:gd name="T12" fmla="*/ 54 w 64"/>
                    <a:gd name="T13" fmla="*/ 8 h 62"/>
                    <a:gd name="T14" fmla="*/ 50 w 64"/>
                    <a:gd name="T15" fmla="*/ 4 h 62"/>
                    <a:gd name="T16" fmla="*/ 44 w 64"/>
                    <a:gd name="T17" fmla="*/ 2 h 62"/>
                    <a:gd name="T18" fmla="*/ 38 w 64"/>
                    <a:gd name="T19" fmla="*/ 0 h 62"/>
                    <a:gd name="T20" fmla="*/ 32 w 64"/>
                    <a:gd name="T21" fmla="*/ 0 h 62"/>
                    <a:gd name="T22" fmla="*/ 32 w 64"/>
                    <a:gd name="T23" fmla="*/ 0 h 62"/>
                    <a:gd name="T24" fmla="*/ 26 w 64"/>
                    <a:gd name="T25" fmla="*/ 0 h 62"/>
                    <a:gd name="T26" fmla="*/ 20 w 64"/>
                    <a:gd name="T27" fmla="*/ 2 h 62"/>
                    <a:gd name="T28" fmla="*/ 14 w 64"/>
                    <a:gd name="T29" fmla="*/ 4 h 62"/>
                    <a:gd name="T30" fmla="*/ 10 w 64"/>
                    <a:gd name="T31" fmla="*/ 8 h 62"/>
                    <a:gd name="T32" fmla="*/ 10 w 64"/>
                    <a:gd name="T33" fmla="*/ 8 h 62"/>
                    <a:gd name="T34" fmla="*/ 4 w 64"/>
                    <a:gd name="T35" fmla="*/ 18 h 62"/>
                    <a:gd name="T36" fmla="*/ 0 w 64"/>
                    <a:gd name="T37" fmla="*/ 32 h 62"/>
                    <a:gd name="T38" fmla="*/ 0 w 64"/>
                    <a:gd name="T39" fmla="*/ 32 h 62"/>
                    <a:gd name="T40" fmla="*/ 4 w 64"/>
                    <a:gd name="T41" fmla="*/ 44 h 62"/>
                    <a:gd name="T42" fmla="*/ 10 w 64"/>
                    <a:gd name="T43" fmla="*/ 54 h 62"/>
                    <a:gd name="T44" fmla="*/ 10 w 64"/>
                    <a:gd name="T45" fmla="*/ 54 h 62"/>
                    <a:gd name="T46" fmla="*/ 14 w 64"/>
                    <a:gd name="T47" fmla="*/ 58 h 62"/>
                    <a:gd name="T48" fmla="*/ 20 w 64"/>
                    <a:gd name="T49" fmla="*/ 60 h 62"/>
                    <a:gd name="T50" fmla="*/ 26 w 64"/>
                    <a:gd name="T51" fmla="*/ 62 h 62"/>
                    <a:gd name="T52" fmla="*/ 32 w 64"/>
                    <a:gd name="T53" fmla="*/ 62 h 62"/>
                    <a:gd name="T54" fmla="*/ 32 w 64"/>
                    <a:gd name="T55" fmla="*/ 62 h 62"/>
                    <a:gd name="T56" fmla="*/ 38 w 64"/>
                    <a:gd name="T57" fmla="*/ 62 h 62"/>
                    <a:gd name="T58" fmla="*/ 44 w 64"/>
                    <a:gd name="T59" fmla="*/ 60 h 62"/>
                    <a:gd name="T60" fmla="*/ 50 w 64"/>
                    <a:gd name="T61" fmla="*/ 58 h 62"/>
                    <a:gd name="T62" fmla="*/ 54 w 64"/>
                    <a:gd name="T63" fmla="*/ 54 h 62"/>
                    <a:gd name="T64" fmla="*/ 54 w 64"/>
                    <a:gd name="T65" fmla="*/ 54 h 62"/>
                    <a:gd name="T66" fmla="*/ 58 w 64"/>
                    <a:gd name="T67" fmla="*/ 48 h 62"/>
                    <a:gd name="T68" fmla="*/ 62 w 64"/>
                    <a:gd name="T69" fmla="*/ 44 h 62"/>
                    <a:gd name="T70" fmla="*/ 64 w 64"/>
                    <a:gd name="T71" fmla="*/ 38 h 62"/>
                    <a:gd name="T72" fmla="*/ 64 w 64"/>
                    <a:gd name="T73" fmla="*/ 32 h 62"/>
                    <a:gd name="T74" fmla="*/ 64 w 64"/>
                    <a:gd name="T75" fmla="*/ 32 h 62"/>
                    <a:gd name="T76" fmla="*/ 64 w 64"/>
                    <a:gd name="T77" fmla="*/ 32 h 62"/>
                    <a:gd name="T78" fmla="*/ 64 w 64"/>
                    <a:gd name="T79" fmla="*/ 3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4" h="62">
                      <a:moveTo>
                        <a:pt x="64" y="32"/>
                      </a:moveTo>
                      <a:lnTo>
                        <a:pt x="64" y="32"/>
                      </a:lnTo>
                      <a:lnTo>
                        <a:pt x="64" y="24"/>
                      </a:lnTo>
                      <a:lnTo>
                        <a:pt x="62" y="18"/>
                      </a:lnTo>
                      <a:lnTo>
                        <a:pt x="58" y="14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50" y="4"/>
                      </a:lnTo>
                      <a:lnTo>
                        <a:pt x="44" y="2"/>
                      </a:lnTo>
                      <a:lnTo>
                        <a:pt x="38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4" y="1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4" y="44"/>
                      </a:lnTo>
                      <a:lnTo>
                        <a:pt x="10" y="54"/>
                      </a:lnTo>
                      <a:lnTo>
                        <a:pt x="10" y="54"/>
                      </a:lnTo>
                      <a:lnTo>
                        <a:pt x="14" y="58"/>
                      </a:lnTo>
                      <a:lnTo>
                        <a:pt x="20" y="60"/>
                      </a:lnTo>
                      <a:lnTo>
                        <a:pt x="26" y="62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8" y="62"/>
                      </a:lnTo>
                      <a:lnTo>
                        <a:pt x="44" y="60"/>
                      </a:lnTo>
                      <a:lnTo>
                        <a:pt x="50" y="58"/>
                      </a:lnTo>
                      <a:lnTo>
                        <a:pt x="54" y="54"/>
                      </a:lnTo>
                      <a:lnTo>
                        <a:pt x="54" y="54"/>
                      </a:lnTo>
                      <a:lnTo>
                        <a:pt x="58" y="48"/>
                      </a:lnTo>
                      <a:lnTo>
                        <a:pt x="62" y="44"/>
                      </a:lnTo>
                      <a:lnTo>
                        <a:pt x="64" y="38"/>
                      </a:lnTo>
                      <a:lnTo>
                        <a:pt x="64" y="32"/>
                      </a:lnTo>
                      <a:lnTo>
                        <a:pt x="64" y="32"/>
                      </a:lnTo>
                      <a:close/>
                      <a:moveTo>
                        <a:pt x="64" y="32"/>
                      </a:moveTo>
                      <a:lnTo>
                        <a:pt x="64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128" name="그룹 127"/>
              <p:cNvGrpSpPr/>
              <p:nvPr/>
            </p:nvGrpSpPr>
            <p:grpSpPr>
              <a:xfrm>
                <a:off x="1961698" y="4847575"/>
                <a:ext cx="322776" cy="865414"/>
                <a:chOff x="4770438" y="2835275"/>
                <a:chExt cx="219075" cy="587375"/>
              </a:xfrm>
            </p:grpSpPr>
            <p:sp>
              <p:nvSpPr>
                <p:cNvPr id="157" name="Freeform 111"/>
                <p:cNvSpPr>
                  <a:spLocks noEditPoints="1"/>
                </p:cNvSpPr>
                <p:nvPr/>
              </p:nvSpPr>
              <p:spPr bwMode="auto">
                <a:xfrm>
                  <a:off x="4770438" y="2949575"/>
                  <a:ext cx="219075" cy="473075"/>
                </a:xfrm>
                <a:custGeom>
                  <a:avLst/>
                  <a:gdLst>
                    <a:gd name="T0" fmla="*/ 114 w 138"/>
                    <a:gd name="T1" fmla="*/ 37 h 298"/>
                    <a:gd name="T2" fmla="*/ 114 w 138"/>
                    <a:gd name="T3" fmla="*/ 129 h 298"/>
                    <a:gd name="T4" fmla="*/ 120 w 138"/>
                    <a:gd name="T5" fmla="*/ 139 h 298"/>
                    <a:gd name="T6" fmla="*/ 126 w 138"/>
                    <a:gd name="T7" fmla="*/ 141 h 298"/>
                    <a:gd name="T8" fmla="*/ 132 w 138"/>
                    <a:gd name="T9" fmla="*/ 139 h 298"/>
                    <a:gd name="T10" fmla="*/ 138 w 138"/>
                    <a:gd name="T11" fmla="*/ 129 h 298"/>
                    <a:gd name="T12" fmla="*/ 138 w 138"/>
                    <a:gd name="T13" fmla="*/ 35 h 298"/>
                    <a:gd name="T14" fmla="*/ 134 w 138"/>
                    <a:gd name="T15" fmla="*/ 19 h 298"/>
                    <a:gd name="T16" fmla="*/ 126 w 138"/>
                    <a:gd name="T17" fmla="*/ 9 h 298"/>
                    <a:gd name="T18" fmla="*/ 120 w 138"/>
                    <a:gd name="T19" fmla="*/ 5 h 298"/>
                    <a:gd name="T20" fmla="*/ 106 w 138"/>
                    <a:gd name="T21" fmla="*/ 0 h 298"/>
                    <a:gd name="T22" fmla="*/ 38 w 138"/>
                    <a:gd name="T23" fmla="*/ 0 h 298"/>
                    <a:gd name="T24" fmla="*/ 30 w 138"/>
                    <a:gd name="T25" fmla="*/ 0 h 298"/>
                    <a:gd name="T26" fmla="*/ 16 w 138"/>
                    <a:gd name="T27" fmla="*/ 5 h 298"/>
                    <a:gd name="T28" fmla="*/ 10 w 138"/>
                    <a:gd name="T29" fmla="*/ 9 h 298"/>
                    <a:gd name="T30" fmla="*/ 2 w 138"/>
                    <a:gd name="T31" fmla="*/ 21 h 298"/>
                    <a:gd name="T32" fmla="*/ 0 w 138"/>
                    <a:gd name="T33" fmla="*/ 35 h 298"/>
                    <a:gd name="T34" fmla="*/ 0 w 138"/>
                    <a:gd name="T35" fmla="*/ 129 h 298"/>
                    <a:gd name="T36" fmla="*/ 6 w 138"/>
                    <a:gd name="T37" fmla="*/ 141 h 298"/>
                    <a:gd name="T38" fmla="*/ 10 w 138"/>
                    <a:gd name="T39" fmla="*/ 143 h 298"/>
                    <a:gd name="T40" fmla="*/ 16 w 138"/>
                    <a:gd name="T41" fmla="*/ 141 h 298"/>
                    <a:gd name="T42" fmla="*/ 22 w 138"/>
                    <a:gd name="T43" fmla="*/ 129 h 298"/>
                    <a:gd name="T44" fmla="*/ 30 w 138"/>
                    <a:gd name="T45" fmla="*/ 37 h 298"/>
                    <a:gd name="T46" fmla="*/ 30 w 138"/>
                    <a:gd name="T47" fmla="*/ 282 h 298"/>
                    <a:gd name="T48" fmla="*/ 34 w 138"/>
                    <a:gd name="T49" fmla="*/ 294 h 298"/>
                    <a:gd name="T50" fmla="*/ 46 w 138"/>
                    <a:gd name="T51" fmla="*/ 298 h 298"/>
                    <a:gd name="T52" fmla="*/ 52 w 138"/>
                    <a:gd name="T53" fmla="*/ 296 h 298"/>
                    <a:gd name="T54" fmla="*/ 60 w 138"/>
                    <a:gd name="T55" fmla="*/ 288 h 298"/>
                    <a:gd name="T56" fmla="*/ 60 w 138"/>
                    <a:gd name="T57" fmla="*/ 137 h 298"/>
                    <a:gd name="T58" fmla="*/ 76 w 138"/>
                    <a:gd name="T59" fmla="*/ 282 h 298"/>
                    <a:gd name="T60" fmla="*/ 78 w 138"/>
                    <a:gd name="T61" fmla="*/ 288 h 298"/>
                    <a:gd name="T62" fmla="*/ 84 w 138"/>
                    <a:gd name="T63" fmla="*/ 296 h 298"/>
                    <a:gd name="T64" fmla="*/ 92 w 138"/>
                    <a:gd name="T65" fmla="*/ 298 h 298"/>
                    <a:gd name="T66" fmla="*/ 104 w 138"/>
                    <a:gd name="T67" fmla="*/ 294 h 298"/>
                    <a:gd name="T68" fmla="*/ 106 w 138"/>
                    <a:gd name="T69" fmla="*/ 282 h 298"/>
                    <a:gd name="T70" fmla="*/ 106 w 138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106" y="37"/>
                      </a:moveTo>
                      <a:lnTo>
                        <a:pt x="114" y="37"/>
                      </a:lnTo>
                      <a:lnTo>
                        <a:pt x="114" y="129"/>
                      </a:lnTo>
                      <a:lnTo>
                        <a:pt x="114" y="129"/>
                      </a:lnTo>
                      <a:lnTo>
                        <a:pt x="116" y="135"/>
                      </a:lnTo>
                      <a:lnTo>
                        <a:pt x="120" y="139"/>
                      </a:lnTo>
                      <a:lnTo>
                        <a:pt x="120" y="139"/>
                      </a:lnTo>
                      <a:lnTo>
                        <a:pt x="126" y="141"/>
                      </a:lnTo>
                      <a:lnTo>
                        <a:pt x="132" y="139"/>
                      </a:lnTo>
                      <a:lnTo>
                        <a:pt x="132" y="139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6" y="27"/>
                      </a:lnTo>
                      <a:lnTo>
                        <a:pt x="134" y="19"/>
                      </a:lnTo>
                      <a:lnTo>
                        <a:pt x="132" y="13"/>
                      </a:lnTo>
                      <a:lnTo>
                        <a:pt x="126" y="9"/>
                      </a:lnTo>
                      <a:lnTo>
                        <a:pt x="126" y="9"/>
                      </a:lnTo>
                      <a:lnTo>
                        <a:pt x="120" y="5"/>
                      </a:lnTo>
                      <a:lnTo>
                        <a:pt x="114" y="2"/>
                      </a:lnTo>
                      <a:lnTo>
                        <a:pt x="106" y="0"/>
                      </a:lnTo>
                      <a:lnTo>
                        <a:pt x="98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4" y="15"/>
                      </a:lnTo>
                      <a:lnTo>
                        <a:pt x="2" y="21"/>
                      </a:lnTo>
                      <a:lnTo>
                        <a:pt x="0" y="27"/>
                      </a:lnTo>
                      <a:lnTo>
                        <a:pt x="0" y="35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0" y="135"/>
                      </a:lnTo>
                      <a:lnTo>
                        <a:pt x="6" y="141"/>
                      </a:lnTo>
                      <a:lnTo>
                        <a:pt x="6" y="141"/>
                      </a:lnTo>
                      <a:lnTo>
                        <a:pt x="10" y="143"/>
                      </a:lnTo>
                      <a:lnTo>
                        <a:pt x="16" y="141"/>
                      </a:lnTo>
                      <a:lnTo>
                        <a:pt x="16" y="141"/>
                      </a:lnTo>
                      <a:lnTo>
                        <a:pt x="20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lnTo>
                        <a:pt x="30" y="282"/>
                      </a:lnTo>
                      <a:lnTo>
                        <a:pt x="30" y="288"/>
                      </a:lnTo>
                      <a:lnTo>
                        <a:pt x="34" y="294"/>
                      </a:lnTo>
                      <a:lnTo>
                        <a:pt x="38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6" y="294"/>
                      </a:lnTo>
                      <a:lnTo>
                        <a:pt x="60" y="288"/>
                      </a:lnTo>
                      <a:lnTo>
                        <a:pt x="60" y="282"/>
                      </a:lnTo>
                      <a:lnTo>
                        <a:pt x="60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4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6" y="282"/>
                      </a:lnTo>
                      <a:lnTo>
                        <a:pt x="106" y="37"/>
                      </a:lnTo>
                      <a:close/>
                      <a:moveTo>
                        <a:pt x="106" y="282"/>
                      </a:moveTo>
                      <a:lnTo>
                        <a:pt x="106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158" name="Freeform 114"/>
                <p:cNvSpPr>
                  <a:spLocks noEditPoints="1"/>
                </p:cNvSpPr>
                <p:nvPr/>
              </p:nvSpPr>
              <p:spPr bwMode="auto">
                <a:xfrm>
                  <a:off x="4830763" y="2835275"/>
                  <a:ext cx="98425" cy="98425"/>
                </a:xfrm>
                <a:custGeom>
                  <a:avLst/>
                  <a:gdLst>
                    <a:gd name="T0" fmla="*/ 62 w 62"/>
                    <a:gd name="T1" fmla="*/ 32 h 62"/>
                    <a:gd name="T2" fmla="*/ 62 w 62"/>
                    <a:gd name="T3" fmla="*/ 32 h 62"/>
                    <a:gd name="T4" fmla="*/ 62 w 62"/>
                    <a:gd name="T5" fmla="*/ 24 h 62"/>
                    <a:gd name="T6" fmla="*/ 60 w 62"/>
                    <a:gd name="T7" fmla="*/ 18 h 62"/>
                    <a:gd name="T8" fmla="*/ 58 w 62"/>
                    <a:gd name="T9" fmla="*/ 14 h 62"/>
                    <a:gd name="T10" fmla="*/ 54 w 62"/>
                    <a:gd name="T11" fmla="*/ 8 h 62"/>
                    <a:gd name="T12" fmla="*/ 54 w 62"/>
                    <a:gd name="T13" fmla="*/ 8 h 62"/>
                    <a:gd name="T14" fmla="*/ 48 w 62"/>
                    <a:gd name="T15" fmla="*/ 4 h 62"/>
                    <a:gd name="T16" fmla="*/ 44 w 62"/>
                    <a:gd name="T17" fmla="*/ 2 h 62"/>
                    <a:gd name="T18" fmla="*/ 38 w 62"/>
                    <a:gd name="T19" fmla="*/ 0 h 62"/>
                    <a:gd name="T20" fmla="*/ 32 w 62"/>
                    <a:gd name="T21" fmla="*/ 0 h 62"/>
                    <a:gd name="T22" fmla="*/ 32 w 62"/>
                    <a:gd name="T23" fmla="*/ 0 h 62"/>
                    <a:gd name="T24" fmla="*/ 24 w 62"/>
                    <a:gd name="T25" fmla="*/ 0 h 62"/>
                    <a:gd name="T26" fmla="*/ 20 w 62"/>
                    <a:gd name="T27" fmla="*/ 2 h 62"/>
                    <a:gd name="T28" fmla="*/ 14 w 62"/>
                    <a:gd name="T29" fmla="*/ 4 h 62"/>
                    <a:gd name="T30" fmla="*/ 10 w 62"/>
                    <a:gd name="T31" fmla="*/ 8 h 62"/>
                    <a:gd name="T32" fmla="*/ 10 w 62"/>
                    <a:gd name="T33" fmla="*/ 8 h 62"/>
                    <a:gd name="T34" fmla="*/ 2 w 62"/>
                    <a:gd name="T35" fmla="*/ 18 h 62"/>
                    <a:gd name="T36" fmla="*/ 0 w 62"/>
                    <a:gd name="T37" fmla="*/ 32 h 62"/>
                    <a:gd name="T38" fmla="*/ 0 w 62"/>
                    <a:gd name="T39" fmla="*/ 32 h 62"/>
                    <a:gd name="T40" fmla="*/ 2 w 62"/>
                    <a:gd name="T41" fmla="*/ 44 h 62"/>
                    <a:gd name="T42" fmla="*/ 10 w 62"/>
                    <a:gd name="T43" fmla="*/ 54 h 62"/>
                    <a:gd name="T44" fmla="*/ 10 w 62"/>
                    <a:gd name="T45" fmla="*/ 54 h 62"/>
                    <a:gd name="T46" fmla="*/ 14 w 62"/>
                    <a:gd name="T47" fmla="*/ 58 h 62"/>
                    <a:gd name="T48" fmla="*/ 20 w 62"/>
                    <a:gd name="T49" fmla="*/ 60 h 62"/>
                    <a:gd name="T50" fmla="*/ 24 w 62"/>
                    <a:gd name="T51" fmla="*/ 62 h 62"/>
                    <a:gd name="T52" fmla="*/ 32 w 62"/>
                    <a:gd name="T53" fmla="*/ 62 h 62"/>
                    <a:gd name="T54" fmla="*/ 32 w 62"/>
                    <a:gd name="T55" fmla="*/ 62 h 62"/>
                    <a:gd name="T56" fmla="*/ 38 w 62"/>
                    <a:gd name="T57" fmla="*/ 62 h 62"/>
                    <a:gd name="T58" fmla="*/ 44 w 62"/>
                    <a:gd name="T59" fmla="*/ 60 h 62"/>
                    <a:gd name="T60" fmla="*/ 48 w 62"/>
                    <a:gd name="T61" fmla="*/ 58 h 62"/>
                    <a:gd name="T62" fmla="*/ 54 w 62"/>
                    <a:gd name="T63" fmla="*/ 54 h 62"/>
                    <a:gd name="T64" fmla="*/ 54 w 62"/>
                    <a:gd name="T65" fmla="*/ 54 h 62"/>
                    <a:gd name="T66" fmla="*/ 58 w 62"/>
                    <a:gd name="T67" fmla="*/ 48 h 62"/>
                    <a:gd name="T68" fmla="*/ 60 w 62"/>
                    <a:gd name="T69" fmla="*/ 44 h 62"/>
                    <a:gd name="T70" fmla="*/ 62 w 62"/>
                    <a:gd name="T71" fmla="*/ 38 h 62"/>
                    <a:gd name="T72" fmla="*/ 62 w 62"/>
                    <a:gd name="T73" fmla="*/ 32 h 62"/>
                    <a:gd name="T74" fmla="*/ 62 w 62"/>
                    <a:gd name="T75" fmla="*/ 32 h 62"/>
                    <a:gd name="T76" fmla="*/ 62 w 62"/>
                    <a:gd name="T77" fmla="*/ 32 h 62"/>
                    <a:gd name="T78" fmla="*/ 62 w 62"/>
                    <a:gd name="T79" fmla="*/ 3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2" h="62">
                      <a:moveTo>
                        <a:pt x="62" y="32"/>
                      </a:moveTo>
                      <a:lnTo>
                        <a:pt x="62" y="32"/>
                      </a:lnTo>
                      <a:lnTo>
                        <a:pt x="62" y="24"/>
                      </a:lnTo>
                      <a:lnTo>
                        <a:pt x="60" y="18"/>
                      </a:lnTo>
                      <a:lnTo>
                        <a:pt x="58" y="14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48" y="4"/>
                      </a:lnTo>
                      <a:lnTo>
                        <a:pt x="44" y="2"/>
                      </a:lnTo>
                      <a:lnTo>
                        <a:pt x="38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0"/>
                      </a:lnTo>
                      <a:lnTo>
                        <a:pt x="20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" y="1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4"/>
                      </a:lnTo>
                      <a:lnTo>
                        <a:pt x="10" y="54"/>
                      </a:lnTo>
                      <a:lnTo>
                        <a:pt x="10" y="54"/>
                      </a:lnTo>
                      <a:lnTo>
                        <a:pt x="14" y="58"/>
                      </a:lnTo>
                      <a:lnTo>
                        <a:pt x="20" y="60"/>
                      </a:lnTo>
                      <a:lnTo>
                        <a:pt x="24" y="62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8" y="62"/>
                      </a:lnTo>
                      <a:lnTo>
                        <a:pt x="44" y="60"/>
                      </a:lnTo>
                      <a:lnTo>
                        <a:pt x="48" y="58"/>
                      </a:lnTo>
                      <a:lnTo>
                        <a:pt x="54" y="54"/>
                      </a:lnTo>
                      <a:lnTo>
                        <a:pt x="54" y="54"/>
                      </a:lnTo>
                      <a:lnTo>
                        <a:pt x="58" y="48"/>
                      </a:lnTo>
                      <a:lnTo>
                        <a:pt x="60" y="44"/>
                      </a:lnTo>
                      <a:lnTo>
                        <a:pt x="62" y="38"/>
                      </a:lnTo>
                      <a:lnTo>
                        <a:pt x="62" y="32"/>
                      </a:lnTo>
                      <a:lnTo>
                        <a:pt x="62" y="32"/>
                      </a:lnTo>
                      <a:close/>
                      <a:moveTo>
                        <a:pt x="62" y="32"/>
                      </a:moveTo>
                      <a:lnTo>
                        <a:pt x="62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129" name="그룹 128">
                <a:extLst>
                  <a:ext uri="{FF2B5EF4-FFF2-40B4-BE49-F238E27FC236}">
                    <a16:creationId xmlns="" xmlns:a16="http://schemas.microsoft.com/office/drawing/2014/main" id="{F0080173-2149-4122-A6C3-9879E41F62C9}"/>
                  </a:ext>
                </a:extLst>
              </p:cNvPr>
              <p:cNvGrpSpPr/>
              <p:nvPr/>
            </p:nvGrpSpPr>
            <p:grpSpPr>
              <a:xfrm>
                <a:off x="2031867" y="5097845"/>
                <a:ext cx="3475690" cy="615146"/>
                <a:chOff x="2031867" y="5097845"/>
                <a:chExt cx="3475690" cy="615146"/>
              </a:xfrm>
            </p:grpSpPr>
            <p:sp>
              <p:nvSpPr>
                <p:cNvPr id="130" name="Freeform 117"/>
                <p:cNvSpPr>
                  <a:spLocks/>
                </p:cNvSpPr>
                <p:nvPr/>
              </p:nvSpPr>
              <p:spPr bwMode="auto">
                <a:xfrm>
                  <a:off x="5184781" y="5097845"/>
                  <a:ext cx="322776" cy="615146"/>
                </a:xfrm>
                <a:custGeom>
                  <a:avLst/>
                  <a:gdLst>
                    <a:gd name="T0" fmla="*/ 0 w 138"/>
                    <a:gd name="T1" fmla="*/ 0 h 263"/>
                    <a:gd name="T2" fmla="*/ 0 w 138"/>
                    <a:gd name="T3" fmla="*/ 0 h 263"/>
                    <a:gd name="T4" fmla="*/ 0 w 138"/>
                    <a:gd name="T5" fmla="*/ 0 h 263"/>
                    <a:gd name="T6" fmla="*/ 0 w 138"/>
                    <a:gd name="T7" fmla="*/ 94 h 263"/>
                    <a:gd name="T8" fmla="*/ 0 w 138"/>
                    <a:gd name="T9" fmla="*/ 94 h 263"/>
                    <a:gd name="T10" fmla="*/ 0 w 138"/>
                    <a:gd name="T11" fmla="*/ 100 h 263"/>
                    <a:gd name="T12" fmla="*/ 6 w 138"/>
                    <a:gd name="T13" fmla="*/ 106 h 263"/>
                    <a:gd name="T14" fmla="*/ 6 w 138"/>
                    <a:gd name="T15" fmla="*/ 106 h 263"/>
                    <a:gd name="T16" fmla="*/ 12 w 138"/>
                    <a:gd name="T17" fmla="*/ 108 h 263"/>
                    <a:gd name="T18" fmla="*/ 16 w 138"/>
                    <a:gd name="T19" fmla="*/ 106 h 263"/>
                    <a:gd name="T20" fmla="*/ 16 w 138"/>
                    <a:gd name="T21" fmla="*/ 106 h 263"/>
                    <a:gd name="T22" fmla="*/ 22 w 138"/>
                    <a:gd name="T23" fmla="*/ 100 h 263"/>
                    <a:gd name="T24" fmla="*/ 22 w 138"/>
                    <a:gd name="T25" fmla="*/ 94 h 263"/>
                    <a:gd name="T26" fmla="*/ 22 w 138"/>
                    <a:gd name="T27" fmla="*/ 2 h 263"/>
                    <a:gd name="T28" fmla="*/ 30 w 138"/>
                    <a:gd name="T29" fmla="*/ 2 h 263"/>
                    <a:gd name="T30" fmla="*/ 30 w 138"/>
                    <a:gd name="T31" fmla="*/ 247 h 263"/>
                    <a:gd name="T32" fmla="*/ 30 w 138"/>
                    <a:gd name="T33" fmla="*/ 247 h 263"/>
                    <a:gd name="T34" fmla="*/ 32 w 138"/>
                    <a:gd name="T35" fmla="*/ 253 h 263"/>
                    <a:gd name="T36" fmla="*/ 34 w 138"/>
                    <a:gd name="T37" fmla="*/ 259 h 263"/>
                    <a:gd name="T38" fmla="*/ 38 w 138"/>
                    <a:gd name="T39" fmla="*/ 261 h 263"/>
                    <a:gd name="T40" fmla="*/ 46 w 138"/>
                    <a:gd name="T41" fmla="*/ 263 h 263"/>
                    <a:gd name="T42" fmla="*/ 46 w 138"/>
                    <a:gd name="T43" fmla="*/ 263 h 263"/>
                    <a:gd name="T44" fmla="*/ 52 w 138"/>
                    <a:gd name="T45" fmla="*/ 261 h 263"/>
                    <a:gd name="T46" fmla="*/ 56 w 138"/>
                    <a:gd name="T47" fmla="*/ 259 h 263"/>
                    <a:gd name="T48" fmla="*/ 60 w 138"/>
                    <a:gd name="T49" fmla="*/ 253 h 263"/>
                    <a:gd name="T50" fmla="*/ 60 w 138"/>
                    <a:gd name="T51" fmla="*/ 247 h 263"/>
                    <a:gd name="T52" fmla="*/ 60 w 138"/>
                    <a:gd name="T53" fmla="*/ 102 h 263"/>
                    <a:gd name="T54" fmla="*/ 76 w 138"/>
                    <a:gd name="T55" fmla="*/ 102 h 263"/>
                    <a:gd name="T56" fmla="*/ 76 w 138"/>
                    <a:gd name="T57" fmla="*/ 247 h 263"/>
                    <a:gd name="T58" fmla="*/ 76 w 138"/>
                    <a:gd name="T59" fmla="*/ 247 h 263"/>
                    <a:gd name="T60" fmla="*/ 78 w 138"/>
                    <a:gd name="T61" fmla="*/ 253 h 263"/>
                    <a:gd name="T62" fmla="*/ 80 w 138"/>
                    <a:gd name="T63" fmla="*/ 259 h 263"/>
                    <a:gd name="T64" fmla="*/ 86 w 138"/>
                    <a:gd name="T65" fmla="*/ 261 h 263"/>
                    <a:gd name="T66" fmla="*/ 92 w 138"/>
                    <a:gd name="T67" fmla="*/ 263 h 263"/>
                    <a:gd name="T68" fmla="*/ 92 w 138"/>
                    <a:gd name="T69" fmla="*/ 263 h 263"/>
                    <a:gd name="T70" fmla="*/ 98 w 138"/>
                    <a:gd name="T71" fmla="*/ 261 h 263"/>
                    <a:gd name="T72" fmla="*/ 104 w 138"/>
                    <a:gd name="T73" fmla="*/ 259 h 263"/>
                    <a:gd name="T74" fmla="*/ 106 w 138"/>
                    <a:gd name="T75" fmla="*/ 253 h 263"/>
                    <a:gd name="T76" fmla="*/ 108 w 138"/>
                    <a:gd name="T77" fmla="*/ 247 h 263"/>
                    <a:gd name="T78" fmla="*/ 108 w 138"/>
                    <a:gd name="T79" fmla="*/ 2 h 263"/>
                    <a:gd name="T80" fmla="*/ 114 w 138"/>
                    <a:gd name="T81" fmla="*/ 2 h 263"/>
                    <a:gd name="T82" fmla="*/ 114 w 138"/>
                    <a:gd name="T83" fmla="*/ 94 h 263"/>
                    <a:gd name="T84" fmla="*/ 114 w 138"/>
                    <a:gd name="T85" fmla="*/ 94 h 263"/>
                    <a:gd name="T86" fmla="*/ 116 w 138"/>
                    <a:gd name="T87" fmla="*/ 100 h 263"/>
                    <a:gd name="T88" fmla="*/ 120 w 138"/>
                    <a:gd name="T89" fmla="*/ 104 h 263"/>
                    <a:gd name="T90" fmla="*/ 120 w 138"/>
                    <a:gd name="T91" fmla="*/ 104 h 263"/>
                    <a:gd name="T92" fmla="*/ 126 w 138"/>
                    <a:gd name="T93" fmla="*/ 106 h 263"/>
                    <a:gd name="T94" fmla="*/ 132 w 138"/>
                    <a:gd name="T95" fmla="*/ 104 h 263"/>
                    <a:gd name="T96" fmla="*/ 132 w 138"/>
                    <a:gd name="T97" fmla="*/ 104 h 263"/>
                    <a:gd name="T98" fmla="*/ 136 w 138"/>
                    <a:gd name="T99" fmla="*/ 100 h 263"/>
                    <a:gd name="T100" fmla="*/ 138 w 138"/>
                    <a:gd name="T101" fmla="*/ 94 h 263"/>
                    <a:gd name="T102" fmla="*/ 138 w 138"/>
                    <a:gd name="T103" fmla="*/ 0 h 263"/>
                    <a:gd name="T104" fmla="*/ 0 w 138"/>
                    <a:gd name="T105" fmla="*/ 0 h 2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38" h="26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94"/>
                      </a:lnTo>
                      <a:lnTo>
                        <a:pt x="0" y="94"/>
                      </a:lnTo>
                      <a:lnTo>
                        <a:pt x="0" y="100"/>
                      </a:lnTo>
                      <a:lnTo>
                        <a:pt x="6" y="106"/>
                      </a:lnTo>
                      <a:lnTo>
                        <a:pt x="6" y="106"/>
                      </a:lnTo>
                      <a:lnTo>
                        <a:pt x="12" y="108"/>
                      </a:lnTo>
                      <a:lnTo>
                        <a:pt x="16" y="106"/>
                      </a:lnTo>
                      <a:lnTo>
                        <a:pt x="16" y="106"/>
                      </a:lnTo>
                      <a:lnTo>
                        <a:pt x="22" y="100"/>
                      </a:lnTo>
                      <a:lnTo>
                        <a:pt x="22" y="94"/>
                      </a:lnTo>
                      <a:lnTo>
                        <a:pt x="22" y="2"/>
                      </a:lnTo>
                      <a:lnTo>
                        <a:pt x="30" y="2"/>
                      </a:lnTo>
                      <a:lnTo>
                        <a:pt x="30" y="247"/>
                      </a:lnTo>
                      <a:lnTo>
                        <a:pt x="30" y="247"/>
                      </a:lnTo>
                      <a:lnTo>
                        <a:pt x="32" y="253"/>
                      </a:lnTo>
                      <a:lnTo>
                        <a:pt x="34" y="259"/>
                      </a:lnTo>
                      <a:lnTo>
                        <a:pt x="38" y="261"/>
                      </a:lnTo>
                      <a:lnTo>
                        <a:pt x="46" y="263"/>
                      </a:lnTo>
                      <a:lnTo>
                        <a:pt x="46" y="263"/>
                      </a:lnTo>
                      <a:lnTo>
                        <a:pt x="52" y="261"/>
                      </a:lnTo>
                      <a:lnTo>
                        <a:pt x="56" y="259"/>
                      </a:lnTo>
                      <a:lnTo>
                        <a:pt x="60" y="253"/>
                      </a:lnTo>
                      <a:lnTo>
                        <a:pt x="60" y="247"/>
                      </a:lnTo>
                      <a:lnTo>
                        <a:pt x="60" y="102"/>
                      </a:lnTo>
                      <a:lnTo>
                        <a:pt x="76" y="102"/>
                      </a:lnTo>
                      <a:lnTo>
                        <a:pt x="76" y="247"/>
                      </a:lnTo>
                      <a:lnTo>
                        <a:pt x="76" y="247"/>
                      </a:lnTo>
                      <a:lnTo>
                        <a:pt x="78" y="253"/>
                      </a:lnTo>
                      <a:lnTo>
                        <a:pt x="80" y="259"/>
                      </a:lnTo>
                      <a:lnTo>
                        <a:pt x="86" y="261"/>
                      </a:lnTo>
                      <a:lnTo>
                        <a:pt x="92" y="263"/>
                      </a:lnTo>
                      <a:lnTo>
                        <a:pt x="92" y="263"/>
                      </a:lnTo>
                      <a:lnTo>
                        <a:pt x="98" y="261"/>
                      </a:lnTo>
                      <a:lnTo>
                        <a:pt x="104" y="259"/>
                      </a:lnTo>
                      <a:lnTo>
                        <a:pt x="106" y="253"/>
                      </a:lnTo>
                      <a:lnTo>
                        <a:pt x="108" y="247"/>
                      </a:lnTo>
                      <a:lnTo>
                        <a:pt x="108" y="2"/>
                      </a:lnTo>
                      <a:lnTo>
                        <a:pt x="114" y="2"/>
                      </a:lnTo>
                      <a:lnTo>
                        <a:pt x="114" y="94"/>
                      </a:lnTo>
                      <a:lnTo>
                        <a:pt x="114" y="94"/>
                      </a:lnTo>
                      <a:lnTo>
                        <a:pt x="116" y="100"/>
                      </a:lnTo>
                      <a:lnTo>
                        <a:pt x="120" y="104"/>
                      </a:lnTo>
                      <a:lnTo>
                        <a:pt x="120" y="104"/>
                      </a:lnTo>
                      <a:lnTo>
                        <a:pt x="126" y="106"/>
                      </a:lnTo>
                      <a:lnTo>
                        <a:pt x="132" y="104"/>
                      </a:lnTo>
                      <a:lnTo>
                        <a:pt x="132" y="104"/>
                      </a:lnTo>
                      <a:lnTo>
                        <a:pt x="136" y="100"/>
                      </a:lnTo>
                      <a:lnTo>
                        <a:pt x="138" y="94"/>
                      </a:lnTo>
                      <a:lnTo>
                        <a:pt x="138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E4EAA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grpSp>
              <p:nvGrpSpPr>
                <p:cNvPr id="131" name="그룹 130"/>
                <p:cNvGrpSpPr/>
                <p:nvPr/>
              </p:nvGrpSpPr>
              <p:grpSpPr>
                <a:xfrm>
                  <a:off x="4721669" y="5219471"/>
                  <a:ext cx="327454" cy="493520"/>
                  <a:chOff x="6643688" y="3087688"/>
                  <a:chExt cx="222250" cy="334963"/>
                </a:xfrm>
                <a:solidFill>
                  <a:srgbClr val="0E4EAA"/>
                </a:solidFill>
              </p:grpSpPr>
              <p:sp>
                <p:nvSpPr>
                  <p:cNvPr id="154" name="Freeform 118"/>
                  <p:cNvSpPr>
                    <a:spLocks/>
                  </p:cNvSpPr>
                  <p:nvPr/>
                </p:nvSpPr>
                <p:spPr bwMode="auto">
                  <a:xfrm>
                    <a:off x="6827838" y="3087688"/>
                    <a:ext cx="38100" cy="85725"/>
                  </a:xfrm>
                  <a:custGeom>
                    <a:avLst/>
                    <a:gdLst>
                      <a:gd name="T0" fmla="*/ 0 w 24"/>
                      <a:gd name="T1" fmla="*/ 42 h 54"/>
                      <a:gd name="T2" fmla="*/ 0 w 24"/>
                      <a:gd name="T3" fmla="*/ 42 h 54"/>
                      <a:gd name="T4" fmla="*/ 2 w 24"/>
                      <a:gd name="T5" fmla="*/ 48 h 54"/>
                      <a:gd name="T6" fmla="*/ 6 w 24"/>
                      <a:gd name="T7" fmla="*/ 52 h 54"/>
                      <a:gd name="T8" fmla="*/ 6 w 24"/>
                      <a:gd name="T9" fmla="*/ 52 h 54"/>
                      <a:gd name="T10" fmla="*/ 12 w 24"/>
                      <a:gd name="T11" fmla="*/ 54 h 54"/>
                      <a:gd name="T12" fmla="*/ 18 w 24"/>
                      <a:gd name="T13" fmla="*/ 52 h 54"/>
                      <a:gd name="T14" fmla="*/ 18 w 24"/>
                      <a:gd name="T15" fmla="*/ 52 h 54"/>
                      <a:gd name="T16" fmla="*/ 22 w 24"/>
                      <a:gd name="T17" fmla="*/ 48 h 54"/>
                      <a:gd name="T18" fmla="*/ 24 w 24"/>
                      <a:gd name="T19" fmla="*/ 42 h 54"/>
                      <a:gd name="T20" fmla="*/ 24 w 24"/>
                      <a:gd name="T21" fmla="*/ 0 h 54"/>
                      <a:gd name="T22" fmla="*/ 0 w 24"/>
                      <a:gd name="T23" fmla="*/ 0 h 54"/>
                      <a:gd name="T24" fmla="*/ 0 w 24"/>
                      <a:gd name="T25" fmla="*/ 42 h 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4" h="54">
                        <a:moveTo>
                          <a:pt x="0" y="42"/>
                        </a:moveTo>
                        <a:lnTo>
                          <a:pt x="0" y="42"/>
                        </a:lnTo>
                        <a:lnTo>
                          <a:pt x="2" y="48"/>
                        </a:lnTo>
                        <a:lnTo>
                          <a:pt x="6" y="52"/>
                        </a:lnTo>
                        <a:lnTo>
                          <a:pt x="6" y="52"/>
                        </a:lnTo>
                        <a:lnTo>
                          <a:pt x="12" y="54"/>
                        </a:lnTo>
                        <a:lnTo>
                          <a:pt x="18" y="52"/>
                        </a:lnTo>
                        <a:lnTo>
                          <a:pt x="18" y="52"/>
                        </a:lnTo>
                        <a:lnTo>
                          <a:pt x="22" y="48"/>
                        </a:lnTo>
                        <a:lnTo>
                          <a:pt x="24" y="42"/>
                        </a:lnTo>
                        <a:lnTo>
                          <a:pt x="24" y="0"/>
                        </a:lnTo>
                        <a:lnTo>
                          <a:pt x="0" y="0"/>
                        </a:lnTo>
                        <a:lnTo>
                          <a:pt x="0" y="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55" name="Freeform 119"/>
                  <p:cNvSpPr>
                    <a:spLocks/>
                  </p:cNvSpPr>
                  <p:nvPr/>
                </p:nvSpPr>
                <p:spPr bwMode="auto">
                  <a:xfrm>
                    <a:off x="6643688" y="3087688"/>
                    <a:ext cx="38100" cy="88900"/>
                  </a:xfrm>
                  <a:custGeom>
                    <a:avLst/>
                    <a:gdLst>
                      <a:gd name="T0" fmla="*/ 0 w 24"/>
                      <a:gd name="T1" fmla="*/ 42 h 56"/>
                      <a:gd name="T2" fmla="*/ 0 w 24"/>
                      <a:gd name="T3" fmla="*/ 42 h 56"/>
                      <a:gd name="T4" fmla="*/ 2 w 24"/>
                      <a:gd name="T5" fmla="*/ 48 h 56"/>
                      <a:gd name="T6" fmla="*/ 6 w 24"/>
                      <a:gd name="T7" fmla="*/ 54 h 56"/>
                      <a:gd name="T8" fmla="*/ 6 w 24"/>
                      <a:gd name="T9" fmla="*/ 54 h 56"/>
                      <a:gd name="T10" fmla="*/ 12 w 24"/>
                      <a:gd name="T11" fmla="*/ 56 h 56"/>
                      <a:gd name="T12" fmla="*/ 18 w 24"/>
                      <a:gd name="T13" fmla="*/ 54 h 56"/>
                      <a:gd name="T14" fmla="*/ 18 w 24"/>
                      <a:gd name="T15" fmla="*/ 54 h 56"/>
                      <a:gd name="T16" fmla="*/ 22 w 24"/>
                      <a:gd name="T17" fmla="*/ 48 h 56"/>
                      <a:gd name="T18" fmla="*/ 24 w 24"/>
                      <a:gd name="T19" fmla="*/ 42 h 56"/>
                      <a:gd name="T20" fmla="*/ 24 w 24"/>
                      <a:gd name="T21" fmla="*/ 0 h 56"/>
                      <a:gd name="T22" fmla="*/ 0 w 24"/>
                      <a:gd name="T23" fmla="*/ 0 h 56"/>
                      <a:gd name="T24" fmla="*/ 0 w 24"/>
                      <a:gd name="T25" fmla="*/ 42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4" h="56">
                        <a:moveTo>
                          <a:pt x="0" y="42"/>
                        </a:moveTo>
                        <a:lnTo>
                          <a:pt x="0" y="42"/>
                        </a:lnTo>
                        <a:lnTo>
                          <a:pt x="2" y="48"/>
                        </a:lnTo>
                        <a:lnTo>
                          <a:pt x="6" y="54"/>
                        </a:lnTo>
                        <a:lnTo>
                          <a:pt x="6" y="54"/>
                        </a:lnTo>
                        <a:lnTo>
                          <a:pt x="12" y="56"/>
                        </a:lnTo>
                        <a:lnTo>
                          <a:pt x="18" y="54"/>
                        </a:lnTo>
                        <a:lnTo>
                          <a:pt x="18" y="54"/>
                        </a:lnTo>
                        <a:lnTo>
                          <a:pt x="22" y="48"/>
                        </a:lnTo>
                        <a:lnTo>
                          <a:pt x="24" y="42"/>
                        </a:lnTo>
                        <a:lnTo>
                          <a:pt x="24" y="0"/>
                        </a:lnTo>
                        <a:lnTo>
                          <a:pt x="0" y="0"/>
                        </a:lnTo>
                        <a:lnTo>
                          <a:pt x="0" y="4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56" name="Freeform 120"/>
                  <p:cNvSpPr>
                    <a:spLocks/>
                  </p:cNvSpPr>
                  <p:nvPr/>
                </p:nvSpPr>
                <p:spPr bwMode="auto">
                  <a:xfrm>
                    <a:off x="6694488" y="3087688"/>
                    <a:ext cx="120650" cy="334963"/>
                  </a:xfrm>
                  <a:custGeom>
                    <a:avLst/>
                    <a:gdLst>
                      <a:gd name="T0" fmla="*/ 0 w 76"/>
                      <a:gd name="T1" fmla="*/ 195 h 211"/>
                      <a:gd name="T2" fmla="*/ 0 w 76"/>
                      <a:gd name="T3" fmla="*/ 195 h 211"/>
                      <a:gd name="T4" fmla="*/ 0 w 76"/>
                      <a:gd name="T5" fmla="*/ 201 h 211"/>
                      <a:gd name="T6" fmla="*/ 4 w 76"/>
                      <a:gd name="T7" fmla="*/ 207 h 211"/>
                      <a:gd name="T8" fmla="*/ 8 w 76"/>
                      <a:gd name="T9" fmla="*/ 209 h 211"/>
                      <a:gd name="T10" fmla="*/ 14 w 76"/>
                      <a:gd name="T11" fmla="*/ 211 h 211"/>
                      <a:gd name="T12" fmla="*/ 14 w 76"/>
                      <a:gd name="T13" fmla="*/ 211 h 211"/>
                      <a:gd name="T14" fmla="*/ 22 w 76"/>
                      <a:gd name="T15" fmla="*/ 209 h 211"/>
                      <a:gd name="T16" fmla="*/ 26 w 76"/>
                      <a:gd name="T17" fmla="*/ 207 h 211"/>
                      <a:gd name="T18" fmla="*/ 28 w 76"/>
                      <a:gd name="T19" fmla="*/ 201 h 211"/>
                      <a:gd name="T20" fmla="*/ 30 w 76"/>
                      <a:gd name="T21" fmla="*/ 195 h 211"/>
                      <a:gd name="T22" fmla="*/ 30 w 76"/>
                      <a:gd name="T23" fmla="*/ 50 h 211"/>
                      <a:gd name="T24" fmla="*/ 46 w 76"/>
                      <a:gd name="T25" fmla="*/ 50 h 211"/>
                      <a:gd name="T26" fmla="*/ 46 w 76"/>
                      <a:gd name="T27" fmla="*/ 195 h 211"/>
                      <a:gd name="T28" fmla="*/ 46 w 76"/>
                      <a:gd name="T29" fmla="*/ 195 h 211"/>
                      <a:gd name="T30" fmla="*/ 46 w 76"/>
                      <a:gd name="T31" fmla="*/ 201 h 211"/>
                      <a:gd name="T32" fmla="*/ 50 w 76"/>
                      <a:gd name="T33" fmla="*/ 207 h 211"/>
                      <a:gd name="T34" fmla="*/ 54 w 76"/>
                      <a:gd name="T35" fmla="*/ 209 h 211"/>
                      <a:gd name="T36" fmla="*/ 60 w 76"/>
                      <a:gd name="T37" fmla="*/ 211 h 211"/>
                      <a:gd name="T38" fmla="*/ 60 w 76"/>
                      <a:gd name="T39" fmla="*/ 211 h 211"/>
                      <a:gd name="T40" fmla="*/ 68 w 76"/>
                      <a:gd name="T41" fmla="*/ 209 h 211"/>
                      <a:gd name="T42" fmla="*/ 72 w 76"/>
                      <a:gd name="T43" fmla="*/ 207 h 211"/>
                      <a:gd name="T44" fmla="*/ 76 w 76"/>
                      <a:gd name="T45" fmla="*/ 201 h 211"/>
                      <a:gd name="T46" fmla="*/ 76 w 76"/>
                      <a:gd name="T47" fmla="*/ 195 h 211"/>
                      <a:gd name="T48" fmla="*/ 76 w 76"/>
                      <a:gd name="T49" fmla="*/ 0 h 211"/>
                      <a:gd name="T50" fmla="*/ 0 w 76"/>
                      <a:gd name="T51" fmla="*/ 0 h 211"/>
                      <a:gd name="T52" fmla="*/ 0 w 76"/>
                      <a:gd name="T53" fmla="*/ 195 h 2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76" h="211">
                        <a:moveTo>
                          <a:pt x="0" y="195"/>
                        </a:moveTo>
                        <a:lnTo>
                          <a:pt x="0" y="195"/>
                        </a:lnTo>
                        <a:lnTo>
                          <a:pt x="0" y="201"/>
                        </a:lnTo>
                        <a:lnTo>
                          <a:pt x="4" y="207"/>
                        </a:lnTo>
                        <a:lnTo>
                          <a:pt x="8" y="209"/>
                        </a:lnTo>
                        <a:lnTo>
                          <a:pt x="14" y="211"/>
                        </a:lnTo>
                        <a:lnTo>
                          <a:pt x="14" y="211"/>
                        </a:lnTo>
                        <a:lnTo>
                          <a:pt x="22" y="209"/>
                        </a:lnTo>
                        <a:lnTo>
                          <a:pt x="26" y="207"/>
                        </a:lnTo>
                        <a:lnTo>
                          <a:pt x="28" y="201"/>
                        </a:lnTo>
                        <a:lnTo>
                          <a:pt x="30" y="195"/>
                        </a:lnTo>
                        <a:lnTo>
                          <a:pt x="30" y="50"/>
                        </a:lnTo>
                        <a:lnTo>
                          <a:pt x="46" y="50"/>
                        </a:lnTo>
                        <a:lnTo>
                          <a:pt x="46" y="195"/>
                        </a:lnTo>
                        <a:lnTo>
                          <a:pt x="46" y="195"/>
                        </a:lnTo>
                        <a:lnTo>
                          <a:pt x="46" y="201"/>
                        </a:lnTo>
                        <a:lnTo>
                          <a:pt x="50" y="207"/>
                        </a:lnTo>
                        <a:lnTo>
                          <a:pt x="54" y="209"/>
                        </a:lnTo>
                        <a:lnTo>
                          <a:pt x="60" y="211"/>
                        </a:lnTo>
                        <a:lnTo>
                          <a:pt x="60" y="211"/>
                        </a:lnTo>
                        <a:lnTo>
                          <a:pt x="68" y="209"/>
                        </a:lnTo>
                        <a:lnTo>
                          <a:pt x="72" y="207"/>
                        </a:lnTo>
                        <a:lnTo>
                          <a:pt x="76" y="201"/>
                        </a:lnTo>
                        <a:lnTo>
                          <a:pt x="76" y="195"/>
                        </a:lnTo>
                        <a:lnTo>
                          <a:pt x="76" y="0"/>
                        </a:lnTo>
                        <a:lnTo>
                          <a:pt x="0" y="0"/>
                        </a:lnTo>
                        <a:lnTo>
                          <a:pt x="0" y="19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132" name="그룹 131"/>
                <p:cNvGrpSpPr/>
                <p:nvPr/>
              </p:nvGrpSpPr>
              <p:grpSpPr>
                <a:xfrm>
                  <a:off x="4333401" y="5387876"/>
                  <a:ext cx="182439" cy="325115"/>
                  <a:chOff x="6380163" y="3201988"/>
                  <a:chExt cx="123825" cy="220663"/>
                </a:xfrm>
                <a:solidFill>
                  <a:srgbClr val="0E4EAA"/>
                </a:solidFill>
              </p:grpSpPr>
              <p:sp>
                <p:nvSpPr>
                  <p:cNvPr id="152" name="Freeform 121"/>
                  <p:cNvSpPr>
                    <a:spLocks/>
                  </p:cNvSpPr>
                  <p:nvPr/>
                </p:nvSpPr>
                <p:spPr bwMode="auto">
                  <a:xfrm>
                    <a:off x="6453188" y="3201988"/>
                    <a:ext cx="50800" cy="220663"/>
                  </a:xfrm>
                  <a:custGeom>
                    <a:avLst/>
                    <a:gdLst>
                      <a:gd name="T0" fmla="*/ 0 w 32"/>
                      <a:gd name="T1" fmla="*/ 123 h 139"/>
                      <a:gd name="T2" fmla="*/ 0 w 32"/>
                      <a:gd name="T3" fmla="*/ 123 h 139"/>
                      <a:gd name="T4" fmla="*/ 2 w 32"/>
                      <a:gd name="T5" fmla="*/ 129 h 139"/>
                      <a:gd name="T6" fmla="*/ 4 w 32"/>
                      <a:gd name="T7" fmla="*/ 135 h 139"/>
                      <a:gd name="T8" fmla="*/ 10 w 32"/>
                      <a:gd name="T9" fmla="*/ 137 h 139"/>
                      <a:gd name="T10" fmla="*/ 16 w 32"/>
                      <a:gd name="T11" fmla="*/ 139 h 139"/>
                      <a:gd name="T12" fmla="*/ 16 w 32"/>
                      <a:gd name="T13" fmla="*/ 139 h 139"/>
                      <a:gd name="T14" fmla="*/ 22 w 32"/>
                      <a:gd name="T15" fmla="*/ 137 h 139"/>
                      <a:gd name="T16" fmla="*/ 28 w 32"/>
                      <a:gd name="T17" fmla="*/ 135 h 139"/>
                      <a:gd name="T18" fmla="*/ 30 w 32"/>
                      <a:gd name="T19" fmla="*/ 129 h 139"/>
                      <a:gd name="T20" fmla="*/ 32 w 32"/>
                      <a:gd name="T21" fmla="*/ 123 h 139"/>
                      <a:gd name="T22" fmla="*/ 32 w 32"/>
                      <a:gd name="T23" fmla="*/ 0 h 139"/>
                      <a:gd name="T24" fmla="*/ 0 w 32"/>
                      <a:gd name="T25" fmla="*/ 0 h 139"/>
                      <a:gd name="T26" fmla="*/ 0 w 32"/>
                      <a:gd name="T27" fmla="*/ 12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2" h="139">
                        <a:moveTo>
                          <a:pt x="0" y="123"/>
                        </a:moveTo>
                        <a:lnTo>
                          <a:pt x="0" y="123"/>
                        </a:lnTo>
                        <a:lnTo>
                          <a:pt x="2" y="129"/>
                        </a:lnTo>
                        <a:lnTo>
                          <a:pt x="4" y="135"/>
                        </a:lnTo>
                        <a:lnTo>
                          <a:pt x="10" y="137"/>
                        </a:lnTo>
                        <a:lnTo>
                          <a:pt x="16" y="139"/>
                        </a:lnTo>
                        <a:lnTo>
                          <a:pt x="16" y="139"/>
                        </a:lnTo>
                        <a:lnTo>
                          <a:pt x="22" y="137"/>
                        </a:lnTo>
                        <a:lnTo>
                          <a:pt x="28" y="135"/>
                        </a:lnTo>
                        <a:lnTo>
                          <a:pt x="30" y="129"/>
                        </a:lnTo>
                        <a:lnTo>
                          <a:pt x="32" y="123"/>
                        </a:lnTo>
                        <a:lnTo>
                          <a:pt x="32" y="0"/>
                        </a:lnTo>
                        <a:lnTo>
                          <a:pt x="0" y="0"/>
                        </a:lnTo>
                        <a:lnTo>
                          <a:pt x="0" y="12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53" name="Freeform 122"/>
                  <p:cNvSpPr>
                    <a:spLocks/>
                  </p:cNvSpPr>
                  <p:nvPr/>
                </p:nvSpPr>
                <p:spPr bwMode="auto">
                  <a:xfrm>
                    <a:off x="6380163" y="3201988"/>
                    <a:ext cx="47625" cy="220663"/>
                  </a:xfrm>
                  <a:custGeom>
                    <a:avLst/>
                    <a:gdLst>
                      <a:gd name="T0" fmla="*/ 0 w 30"/>
                      <a:gd name="T1" fmla="*/ 123 h 139"/>
                      <a:gd name="T2" fmla="*/ 0 w 30"/>
                      <a:gd name="T3" fmla="*/ 123 h 139"/>
                      <a:gd name="T4" fmla="*/ 2 w 30"/>
                      <a:gd name="T5" fmla="*/ 129 h 139"/>
                      <a:gd name="T6" fmla="*/ 4 w 30"/>
                      <a:gd name="T7" fmla="*/ 135 h 139"/>
                      <a:gd name="T8" fmla="*/ 8 w 30"/>
                      <a:gd name="T9" fmla="*/ 137 h 139"/>
                      <a:gd name="T10" fmla="*/ 16 w 30"/>
                      <a:gd name="T11" fmla="*/ 139 h 139"/>
                      <a:gd name="T12" fmla="*/ 16 w 30"/>
                      <a:gd name="T13" fmla="*/ 139 h 139"/>
                      <a:gd name="T14" fmla="*/ 22 w 30"/>
                      <a:gd name="T15" fmla="*/ 137 h 139"/>
                      <a:gd name="T16" fmla="*/ 28 w 30"/>
                      <a:gd name="T17" fmla="*/ 135 h 139"/>
                      <a:gd name="T18" fmla="*/ 30 w 30"/>
                      <a:gd name="T19" fmla="*/ 129 h 139"/>
                      <a:gd name="T20" fmla="*/ 30 w 30"/>
                      <a:gd name="T21" fmla="*/ 123 h 139"/>
                      <a:gd name="T22" fmla="*/ 30 w 30"/>
                      <a:gd name="T23" fmla="*/ 0 h 139"/>
                      <a:gd name="T24" fmla="*/ 0 w 30"/>
                      <a:gd name="T25" fmla="*/ 0 h 139"/>
                      <a:gd name="T26" fmla="*/ 0 w 30"/>
                      <a:gd name="T27" fmla="*/ 12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0" h="139">
                        <a:moveTo>
                          <a:pt x="0" y="123"/>
                        </a:moveTo>
                        <a:lnTo>
                          <a:pt x="0" y="123"/>
                        </a:lnTo>
                        <a:lnTo>
                          <a:pt x="2" y="129"/>
                        </a:lnTo>
                        <a:lnTo>
                          <a:pt x="4" y="135"/>
                        </a:lnTo>
                        <a:lnTo>
                          <a:pt x="8" y="137"/>
                        </a:lnTo>
                        <a:lnTo>
                          <a:pt x="16" y="139"/>
                        </a:lnTo>
                        <a:lnTo>
                          <a:pt x="16" y="139"/>
                        </a:lnTo>
                        <a:lnTo>
                          <a:pt x="22" y="137"/>
                        </a:lnTo>
                        <a:lnTo>
                          <a:pt x="28" y="135"/>
                        </a:lnTo>
                        <a:lnTo>
                          <a:pt x="30" y="129"/>
                        </a:lnTo>
                        <a:lnTo>
                          <a:pt x="30" y="123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0" y="12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133" name="그룹 132"/>
                <p:cNvGrpSpPr/>
                <p:nvPr/>
              </p:nvGrpSpPr>
              <p:grpSpPr>
                <a:xfrm>
                  <a:off x="3874966" y="5453366"/>
                  <a:ext cx="177761" cy="259625"/>
                  <a:chOff x="6069013" y="3246438"/>
                  <a:chExt cx="120650" cy="176213"/>
                </a:xfrm>
                <a:solidFill>
                  <a:srgbClr val="0E4EAA"/>
                </a:solidFill>
              </p:grpSpPr>
              <p:sp>
                <p:nvSpPr>
                  <p:cNvPr id="149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6189663" y="33972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50" name="Freeform 123"/>
                  <p:cNvSpPr>
                    <a:spLocks/>
                  </p:cNvSpPr>
                  <p:nvPr/>
                </p:nvSpPr>
                <p:spPr bwMode="auto">
                  <a:xfrm>
                    <a:off x="6142038" y="3246438"/>
                    <a:ext cx="47625" cy="176213"/>
                  </a:xfrm>
                  <a:custGeom>
                    <a:avLst/>
                    <a:gdLst>
                      <a:gd name="T0" fmla="*/ 0 w 30"/>
                      <a:gd name="T1" fmla="*/ 95 h 111"/>
                      <a:gd name="T2" fmla="*/ 0 w 30"/>
                      <a:gd name="T3" fmla="*/ 95 h 111"/>
                      <a:gd name="T4" fmla="*/ 0 w 30"/>
                      <a:gd name="T5" fmla="*/ 101 h 111"/>
                      <a:gd name="T6" fmla="*/ 4 w 30"/>
                      <a:gd name="T7" fmla="*/ 107 h 111"/>
                      <a:gd name="T8" fmla="*/ 8 w 30"/>
                      <a:gd name="T9" fmla="*/ 109 h 111"/>
                      <a:gd name="T10" fmla="*/ 16 w 30"/>
                      <a:gd name="T11" fmla="*/ 111 h 111"/>
                      <a:gd name="T12" fmla="*/ 16 w 30"/>
                      <a:gd name="T13" fmla="*/ 111 h 111"/>
                      <a:gd name="T14" fmla="*/ 22 w 30"/>
                      <a:gd name="T15" fmla="*/ 109 h 111"/>
                      <a:gd name="T16" fmla="*/ 26 w 30"/>
                      <a:gd name="T17" fmla="*/ 107 h 111"/>
                      <a:gd name="T18" fmla="*/ 30 w 30"/>
                      <a:gd name="T19" fmla="*/ 101 h 111"/>
                      <a:gd name="T20" fmla="*/ 30 w 30"/>
                      <a:gd name="T21" fmla="*/ 95 h 111"/>
                      <a:gd name="T22" fmla="*/ 30 w 30"/>
                      <a:gd name="T23" fmla="*/ 0 h 111"/>
                      <a:gd name="T24" fmla="*/ 0 w 30"/>
                      <a:gd name="T25" fmla="*/ 0 h 111"/>
                      <a:gd name="T26" fmla="*/ 0 w 30"/>
                      <a:gd name="T27" fmla="*/ 95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0" h="111">
                        <a:moveTo>
                          <a:pt x="0" y="95"/>
                        </a:moveTo>
                        <a:lnTo>
                          <a:pt x="0" y="95"/>
                        </a:lnTo>
                        <a:lnTo>
                          <a:pt x="0" y="101"/>
                        </a:lnTo>
                        <a:lnTo>
                          <a:pt x="4" y="107"/>
                        </a:lnTo>
                        <a:lnTo>
                          <a:pt x="8" y="109"/>
                        </a:lnTo>
                        <a:lnTo>
                          <a:pt x="16" y="111"/>
                        </a:lnTo>
                        <a:lnTo>
                          <a:pt x="16" y="111"/>
                        </a:lnTo>
                        <a:lnTo>
                          <a:pt x="22" y="109"/>
                        </a:lnTo>
                        <a:lnTo>
                          <a:pt x="26" y="107"/>
                        </a:lnTo>
                        <a:lnTo>
                          <a:pt x="30" y="101"/>
                        </a:lnTo>
                        <a:lnTo>
                          <a:pt x="30" y="95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0" y="9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51" name="Freeform 124"/>
                  <p:cNvSpPr>
                    <a:spLocks/>
                  </p:cNvSpPr>
                  <p:nvPr/>
                </p:nvSpPr>
                <p:spPr bwMode="auto">
                  <a:xfrm>
                    <a:off x="6069013" y="3246438"/>
                    <a:ext cx="47625" cy="176213"/>
                  </a:xfrm>
                  <a:custGeom>
                    <a:avLst/>
                    <a:gdLst>
                      <a:gd name="T0" fmla="*/ 0 w 30"/>
                      <a:gd name="T1" fmla="*/ 95 h 111"/>
                      <a:gd name="T2" fmla="*/ 0 w 30"/>
                      <a:gd name="T3" fmla="*/ 95 h 111"/>
                      <a:gd name="T4" fmla="*/ 0 w 30"/>
                      <a:gd name="T5" fmla="*/ 101 h 111"/>
                      <a:gd name="T6" fmla="*/ 4 w 30"/>
                      <a:gd name="T7" fmla="*/ 107 h 111"/>
                      <a:gd name="T8" fmla="*/ 8 w 30"/>
                      <a:gd name="T9" fmla="*/ 109 h 111"/>
                      <a:gd name="T10" fmla="*/ 14 w 30"/>
                      <a:gd name="T11" fmla="*/ 111 h 111"/>
                      <a:gd name="T12" fmla="*/ 14 w 30"/>
                      <a:gd name="T13" fmla="*/ 111 h 111"/>
                      <a:gd name="T14" fmla="*/ 22 w 30"/>
                      <a:gd name="T15" fmla="*/ 109 h 111"/>
                      <a:gd name="T16" fmla="*/ 26 w 30"/>
                      <a:gd name="T17" fmla="*/ 107 h 111"/>
                      <a:gd name="T18" fmla="*/ 30 w 30"/>
                      <a:gd name="T19" fmla="*/ 101 h 111"/>
                      <a:gd name="T20" fmla="*/ 30 w 30"/>
                      <a:gd name="T21" fmla="*/ 95 h 111"/>
                      <a:gd name="T22" fmla="*/ 30 w 30"/>
                      <a:gd name="T23" fmla="*/ 0 h 111"/>
                      <a:gd name="T24" fmla="*/ 0 w 30"/>
                      <a:gd name="T25" fmla="*/ 0 h 111"/>
                      <a:gd name="T26" fmla="*/ 0 w 30"/>
                      <a:gd name="T27" fmla="*/ 95 h 1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0" h="111">
                        <a:moveTo>
                          <a:pt x="0" y="95"/>
                        </a:moveTo>
                        <a:lnTo>
                          <a:pt x="0" y="95"/>
                        </a:lnTo>
                        <a:lnTo>
                          <a:pt x="0" y="101"/>
                        </a:lnTo>
                        <a:lnTo>
                          <a:pt x="4" y="107"/>
                        </a:lnTo>
                        <a:lnTo>
                          <a:pt x="8" y="109"/>
                        </a:lnTo>
                        <a:lnTo>
                          <a:pt x="14" y="111"/>
                        </a:lnTo>
                        <a:lnTo>
                          <a:pt x="14" y="111"/>
                        </a:lnTo>
                        <a:lnTo>
                          <a:pt x="22" y="109"/>
                        </a:lnTo>
                        <a:lnTo>
                          <a:pt x="26" y="107"/>
                        </a:lnTo>
                        <a:lnTo>
                          <a:pt x="30" y="101"/>
                        </a:lnTo>
                        <a:lnTo>
                          <a:pt x="30" y="95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0" y="9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134" name="그룹 133"/>
                <p:cNvGrpSpPr/>
                <p:nvPr/>
              </p:nvGrpSpPr>
              <p:grpSpPr>
                <a:xfrm>
                  <a:off x="3411852" y="5481434"/>
                  <a:ext cx="182439" cy="231557"/>
                  <a:chOff x="5754688" y="3265488"/>
                  <a:chExt cx="123825" cy="157163"/>
                </a:xfrm>
                <a:solidFill>
                  <a:srgbClr val="0E4EAA"/>
                </a:solidFill>
              </p:grpSpPr>
              <p:sp>
                <p:nvSpPr>
                  <p:cNvPr id="146" name="Line 95"/>
                  <p:cNvSpPr>
                    <a:spLocks noChangeShapeType="1"/>
                  </p:cNvSpPr>
                  <p:nvPr/>
                </p:nvSpPr>
                <p:spPr bwMode="auto">
                  <a:xfrm>
                    <a:off x="5878513" y="33972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47" name="Freeform 125"/>
                  <p:cNvSpPr>
                    <a:spLocks/>
                  </p:cNvSpPr>
                  <p:nvPr/>
                </p:nvSpPr>
                <p:spPr bwMode="auto">
                  <a:xfrm>
                    <a:off x="5827713" y="3265488"/>
                    <a:ext cx="50800" cy="157163"/>
                  </a:xfrm>
                  <a:custGeom>
                    <a:avLst/>
                    <a:gdLst>
                      <a:gd name="T0" fmla="*/ 0 w 32"/>
                      <a:gd name="T1" fmla="*/ 83 h 99"/>
                      <a:gd name="T2" fmla="*/ 0 w 32"/>
                      <a:gd name="T3" fmla="*/ 83 h 99"/>
                      <a:gd name="T4" fmla="*/ 2 w 32"/>
                      <a:gd name="T5" fmla="*/ 89 h 99"/>
                      <a:gd name="T6" fmla="*/ 4 w 32"/>
                      <a:gd name="T7" fmla="*/ 95 h 99"/>
                      <a:gd name="T8" fmla="*/ 10 w 32"/>
                      <a:gd name="T9" fmla="*/ 97 h 99"/>
                      <a:gd name="T10" fmla="*/ 16 w 32"/>
                      <a:gd name="T11" fmla="*/ 99 h 99"/>
                      <a:gd name="T12" fmla="*/ 16 w 32"/>
                      <a:gd name="T13" fmla="*/ 99 h 99"/>
                      <a:gd name="T14" fmla="*/ 24 w 32"/>
                      <a:gd name="T15" fmla="*/ 97 h 99"/>
                      <a:gd name="T16" fmla="*/ 28 w 32"/>
                      <a:gd name="T17" fmla="*/ 95 h 99"/>
                      <a:gd name="T18" fmla="*/ 30 w 32"/>
                      <a:gd name="T19" fmla="*/ 89 h 99"/>
                      <a:gd name="T20" fmla="*/ 32 w 32"/>
                      <a:gd name="T21" fmla="*/ 83 h 99"/>
                      <a:gd name="T22" fmla="*/ 32 w 32"/>
                      <a:gd name="T23" fmla="*/ 0 h 99"/>
                      <a:gd name="T24" fmla="*/ 0 w 32"/>
                      <a:gd name="T25" fmla="*/ 0 h 99"/>
                      <a:gd name="T26" fmla="*/ 0 w 32"/>
                      <a:gd name="T27" fmla="*/ 83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2" h="99">
                        <a:moveTo>
                          <a:pt x="0" y="83"/>
                        </a:moveTo>
                        <a:lnTo>
                          <a:pt x="0" y="83"/>
                        </a:lnTo>
                        <a:lnTo>
                          <a:pt x="2" y="89"/>
                        </a:lnTo>
                        <a:lnTo>
                          <a:pt x="4" y="95"/>
                        </a:lnTo>
                        <a:lnTo>
                          <a:pt x="10" y="97"/>
                        </a:lnTo>
                        <a:lnTo>
                          <a:pt x="16" y="99"/>
                        </a:lnTo>
                        <a:lnTo>
                          <a:pt x="16" y="99"/>
                        </a:lnTo>
                        <a:lnTo>
                          <a:pt x="24" y="97"/>
                        </a:lnTo>
                        <a:lnTo>
                          <a:pt x="28" y="95"/>
                        </a:lnTo>
                        <a:lnTo>
                          <a:pt x="30" y="89"/>
                        </a:lnTo>
                        <a:lnTo>
                          <a:pt x="32" y="83"/>
                        </a:lnTo>
                        <a:lnTo>
                          <a:pt x="32" y="0"/>
                        </a:lnTo>
                        <a:lnTo>
                          <a:pt x="0" y="0"/>
                        </a:lnTo>
                        <a:lnTo>
                          <a:pt x="0" y="8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48" name="Freeform 126"/>
                  <p:cNvSpPr>
                    <a:spLocks/>
                  </p:cNvSpPr>
                  <p:nvPr/>
                </p:nvSpPr>
                <p:spPr bwMode="auto">
                  <a:xfrm>
                    <a:off x="5754688" y="3265488"/>
                    <a:ext cx="50800" cy="157163"/>
                  </a:xfrm>
                  <a:custGeom>
                    <a:avLst/>
                    <a:gdLst>
                      <a:gd name="T0" fmla="*/ 0 w 32"/>
                      <a:gd name="T1" fmla="*/ 83 h 99"/>
                      <a:gd name="T2" fmla="*/ 0 w 32"/>
                      <a:gd name="T3" fmla="*/ 83 h 99"/>
                      <a:gd name="T4" fmla="*/ 2 w 32"/>
                      <a:gd name="T5" fmla="*/ 89 h 99"/>
                      <a:gd name="T6" fmla="*/ 4 w 32"/>
                      <a:gd name="T7" fmla="*/ 95 h 99"/>
                      <a:gd name="T8" fmla="*/ 10 w 32"/>
                      <a:gd name="T9" fmla="*/ 97 h 99"/>
                      <a:gd name="T10" fmla="*/ 16 w 32"/>
                      <a:gd name="T11" fmla="*/ 99 h 99"/>
                      <a:gd name="T12" fmla="*/ 16 w 32"/>
                      <a:gd name="T13" fmla="*/ 99 h 99"/>
                      <a:gd name="T14" fmla="*/ 22 w 32"/>
                      <a:gd name="T15" fmla="*/ 97 h 99"/>
                      <a:gd name="T16" fmla="*/ 28 w 32"/>
                      <a:gd name="T17" fmla="*/ 95 h 99"/>
                      <a:gd name="T18" fmla="*/ 30 w 32"/>
                      <a:gd name="T19" fmla="*/ 89 h 99"/>
                      <a:gd name="T20" fmla="*/ 32 w 32"/>
                      <a:gd name="T21" fmla="*/ 83 h 99"/>
                      <a:gd name="T22" fmla="*/ 32 w 32"/>
                      <a:gd name="T23" fmla="*/ 0 h 99"/>
                      <a:gd name="T24" fmla="*/ 0 w 32"/>
                      <a:gd name="T25" fmla="*/ 0 h 99"/>
                      <a:gd name="T26" fmla="*/ 0 w 32"/>
                      <a:gd name="T27" fmla="*/ 83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2" h="99">
                        <a:moveTo>
                          <a:pt x="0" y="83"/>
                        </a:moveTo>
                        <a:lnTo>
                          <a:pt x="0" y="83"/>
                        </a:lnTo>
                        <a:lnTo>
                          <a:pt x="2" y="89"/>
                        </a:lnTo>
                        <a:lnTo>
                          <a:pt x="4" y="95"/>
                        </a:lnTo>
                        <a:lnTo>
                          <a:pt x="10" y="97"/>
                        </a:lnTo>
                        <a:lnTo>
                          <a:pt x="16" y="99"/>
                        </a:lnTo>
                        <a:lnTo>
                          <a:pt x="16" y="99"/>
                        </a:lnTo>
                        <a:lnTo>
                          <a:pt x="22" y="97"/>
                        </a:lnTo>
                        <a:lnTo>
                          <a:pt x="28" y="95"/>
                        </a:lnTo>
                        <a:lnTo>
                          <a:pt x="30" y="89"/>
                        </a:lnTo>
                        <a:lnTo>
                          <a:pt x="32" y="83"/>
                        </a:lnTo>
                        <a:lnTo>
                          <a:pt x="32" y="0"/>
                        </a:lnTo>
                        <a:lnTo>
                          <a:pt x="0" y="0"/>
                        </a:lnTo>
                        <a:lnTo>
                          <a:pt x="0" y="8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135" name="그룹 134"/>
                <p:cNvGrpSpPr/>
                <p:nvPr/>
              </p:nvGrpSpPr>
              <p:grpSpPr>
                <a:xfrm>
                  <a:off x="2953416" y="5525873"/>
                  <a:ext cx="177761" cy="187117"/>
                  <a:chOff x="5443538" y="3295650"/>
                  <a:chExt cx="120650" cy="127000"/>
                </a:xfrm>
                <a:solidFill>
                  <a:srgbClr val="0E4EAA"/>
                </a:solidFill>
              </p:grpSpPr>
              <p:sp>
                <p:nvSpPr>
                  <p:cNvPr id="143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5564188" y="33972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44" name="Freeform 127"/>
                  <p:cNvSpPr>
                    <a:spLocks/>
                  </p:cNvSpPr>
                  <p:nvPr/>
                </p:nvSpPr>
                <p:spPr bwMode="auto">
                  <a:xfrm>
                    <a:off x="5443538" y="3295650"/>
                    <a:ext cx="47625" cy="127000"/>
                  </a:xfrm>
                  <a:custGeom>
                    <a:avLst/>
                    <a:gdLst>
                      <a:gd name="T0" fmla="*/ 0 w 30"/>
                      <a:gd name="T1" fmla="*/ 64 h 80"/>
                      <a:gd name="T2" fmla="*/ 0 w 30"/>
                      <a:gd name="T3" fmla="*/ 64 h 80"/>
                      <a:gd name="T4" fmla="*/ 0 w 30"/>
                      <a:gd name="T5" fmla="*/ 70 h 80"/>
                      <a:gd name="T6" fmla="*/ 4 w 30"/>
                      <a:gd name="T7" fmla="*/ 76 h 80"/>
                      <a:gd name="T8" fmla="*/ 8 w 30"/>
                      <a:gd name="T9" fmla="*/ 78 h 80"/>
                      <a:gd name="T10" fmla="*/ 14 w 30"/>
                      <a:gd name="T11" fmla="*/ 80 h 80"/>
                      <a:gd name="T12" fmla="*/ 14 w 30"/>
                      <a:gd name="T13" fmla="*/ 80 h 80"/>
                      <a:gd name="T14" fmla="*/ 22 w 30"/>
                      <a:gd name="T15" fmla="*/ 78 h 80"/>
                      <a:gd name="T16" fmla="*/ 26 w 30"/>
                      <a:gd name="T17" fmla="*/ 76 h 80"/>
                      <a:gd name="T18" fmla="*/ 30 w 30"/>
                      <a:gd name="T19" fmla="*/ 70 h 80"/>
                      <a:gd name="T20" fmla="*/ 30 w 30"/>
                      <a:gd name="T21" fmla="*/ 64 h 80"/>
                      <a:gd name="T22" fmla="*/ 30 w 30"/>
                      <a:gd name="T23" fmla="*/ 0 h 80"/>
                      <a:gd name="T24" fmla="*/ 0 w 30"/>
                      <a:gd name="T25" fmla="*/ 0 h 80"/>
                      <a:gd name="T26" fmla="*/ 0 w 30"/>
                      <a:gd name="T27" fmla="*/ 64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0" h="80">
                        <a:moveTo>
                          <a:pt x="0" y="64"/>
                        </a:moveTo>
                        <a:lnTo>
                          <a:pt x="0" y="64"/>
                        </a:lnTo>
                        <a:lnTo>
                          <a:pt x="0" y="70"/>
                        </a:lnTo>
                        <a:lnTo>
                          <a:pt x="4" y="76"/>
                        </a:lnTo>
                        <a:lnTo>
                          <a:pt x="8" y="78"/>
                        </a:lnTo>
                        <a:lnTo>
                          <a:pt x="14" y="80"/>
                        </a:lnTo>
                        <a:lnTo>
                          <a:pt x="14" y="80"/>
                        </a:lnTo>
                        <a:lnTo>
                          <a:pt x="22" y="78"/>
                        </a:lnTo>
                        <a:lnTo>
                          <a:pt x="26" y="76"/>
                        </a:lnTo>
                        <a:lnTo>
                          <a:pt x="30" y="70"/>
                        </a:lnTo>
                        <a:lnTo>
                          <a:pt x="30" y="64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45" name="Freeform 128"/>
                  <p:cNvSpPr>
                    <a:spLocks/>
                  </p:cNvSpPr>
                  <p:nvPr/>
                </p:nvSpPr>
                <p:spPr bwMode="auto">
                  <a:xfrm>
                    <a:off x="5516563" y="3295650"/>
                    <a:ext cx="47625" cy="127000"/>
                  </a:xfrm>
                  <a:custGeom>
                    <a:avLst/>
                    <a:gdLst>
                      <a:gd name="T0" fmla="*/ 0 w 30"/>
                      <a:gd name="T1" fmla="*/ 64 h 80"/>
                      <a:gd name="T2" fmla="*/ 0 w 30"/>
                      <a:gd name="T3" fmla="*/ 64 h 80"/>
                      <a:gd name="T4" fmla="*/ 0 w 30"/>
                      <a:gd name="T5" fmla="*/ 70 h 80"/>
                      <a:gd name="T6" fmla="*/ 4 w 30"/>
                      <a:gd name="T7" fmla="*/ 76 h 80"/>
                      <a:gd name="T8" fmla="*/ 8 w 30"/>
                      <a:gd name="T9" fmla="*/ 78 h 80"/>
                      <a:gd name="T10" fmla="*/ 16 w 30"/>
                      <a:gd name="T11" fmla="*/ 80 h 80"/>
                      <a:gd name="T12" fmla="*/ 16 w 30"/>
                      <a:gd name="T13" fmla="*/ 80 h 80"/>
                      <a:gd name="T14" fmla="*/ 22 w 30"/>
                      <a:gd name="T15" fmla="*/ 78 h 80"/>
                      <a:gd name="T16" fmla="*/ 26 w 30"/>
                      <a:gd name="T17" fmla="*/ 76 h 80"/>
                      <a:gd name="T18" fmla="*/ 30 w 30"/>
                      <a:gd name="T19" fmla="*/ 70 h 80"/>
                      <a:gd name="T20" fmla="*/ 30 w 30"/>
                      <a:gd name="T21" fmla="*/ 64 h 80"/>
                      <a:gd name="T22" fmla="*/ 30 w 30"/>
                      <a:gd name="T23" fmla="*/ 0 h 80"/>
                      <a:gd name="T24" fmla="*/ 0 w 30"/>
                      <a:gd name="T25" fmla="*/ 0 h 80"/>
                      <a:gd name="T26" fmla="*/ 0 w 30"/>
                      <a:gd name="T27" fmla="*/ 64 h 8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0" h="80">
                        <a:moveTo>
                          <a:pt x="0" y="64"/>
                        </a:moveTo>
                        <a:lnTo>
                          <a:pt x="0" y="64"/>
                        </a:lnTo>
                        <a:lnTo>
                          <a:pt x="0" y="70"/>
                        </a:lnTo>
                        <a:lnTo>
                          <a:pt x="4" y="76"/>
                        </a:lnTo>
                        <a:lnTo>
                          <a:pt x="8" y="78"/>
                        </a:lnTo>
                        <a:lnTo>
                          <a:pt x="16" y="80"/>
                        </a:lnTo>
                        <a:lnTo>
                          <a:pt x="16" y="80"/>
                        </a:lnTo>
                        <a:lnTo>
                          <a:pt x="22" y="78"/>
                        </a:lnTo>
                        <a:lnTo>
                          <a:pt x="26" y="76"/>
                        </a:lnTo>
                        <a:lnTo>
                          <a:pt x="30" y="70"/>
                        </a:lnTo>
                        <a:lnTo>
                          <a:pt x="30" y="64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0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136" name="그룹 135"/>
                <p:cNvGrpSpPr/>
                <p:nvPr/>
              </p:nvGrpSpPr>
              <p:grpSpPr>
                <a:xfrm>
                  <a:off x="2490302" y="5544585"/>
                  <a:ext cx="182439" cy="168405"/>
                  <a:chOff x="5129213" y="3308350"/>
                  <a:chExt cx="123825" cy="114300"/>
                </a:xfrm>
                <a:solidFill>
                  <a:srgbClr val="0E4EAA"/>
                </a:solidFill>
              </p:grpSpPr>
              <p:sp>
                <p:nvSpPr>
                  <p:cNvPr id="140" name="Line 107"/>
                  <p:cNvSpPr>
                    <a:spLocks noChangeShapeType="1"/>
                  </p:cNvSpPr>
                  <p:nvPr/>
                </p:nvSpPr>
                <p:spPr bwMode="auto">
                  <a:xfrm>
                    <a:off x="5253038" y="3397250"/>
                    <a:ext cx="0" cy="0"/>
                  </a:xfrm>
                  <a:prstGeom prst="line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41" name="Freeform 129"/>
                  <p:cNvSpPr>
                    <a:spLocks/>
                  </p:cNvSpPr>
                  <p:nvPr/>
                </p:nvSpPr>
                <p:spPr bwMode="auto">
                  <a:xfrm>
                    <a:off x="5205413" y="3308350"/>
                    <a:ext cx="47625" cy="114300"/>
                  </a:xfrm>
                  <a:custGeom>
                    <a:avLst/>
                    <a:gdLst>
                      <a:gd name="T0" fmla="*/ 0 w 30"/>
                      <a:gd name="T1" fmla="*/ 56 h 72"/>
                      <a:gd name="T2" fmla="*/ 0 w 30"/>
                      <a:gd name="T3" fmla="*/ 56 h 72"/>
                      <a:gd name="T4" fmla="*/ 0 w 30"/>
                      <a:gd name="T5" fmla="*/ 62 h 72"/>
                      <a:gd name="T6" fmla="*/ 2 w 30"/>
                      <a:gd name="T7" fmla="*/ 68 h 72"/>
                      <a:gd name="T8" fmla="*/ 8 w 30"/>
                      <a:gd name="T9" fmla="*/ 70 h 72"/>
                      <a:gd name="T10" fmla="*/ 14 w 30"/>
                      <a:gd name="T11" fmla="*/ 72 h 72"/>
                      <a:gd name="T12" fmla="*/ 14 w 30"/>
                      <a:gd name="T13" fmla="*/ 72 h 72"/>
                      <a:gd name="T14" fmla="*/ 22 w 30"/>
                      <a:gd name="T15" fmla="*/ 70 h 72"/>
                      <a:gd name="T16" fmla="*/ 26 w 30"/>
                      <a:gd name="T17" fmla="*/ 68 h 72"/>
                      <a:gd name="T18" fmla="*/ 28 w 30"/>
                      <a:gd name="T19" fmla="*/ 62 h 72"/>
                      <a:gd name="T20" fmla="*/ 30 w 30"/>
                      <a:gd name="T21" fmla="*/ 56 h 72"/>
                      <a:gd name="T22" fmla="*/ 30 w 30"/>
                      <a:gd name="T23" fmla="*/ 0 h 72"/>
                      <a:gd name="T24" fmla="*/ 0 w 30"/>
                      <a:gd name="T25" fmla="*/ 0 h 72"/>
                      <a:gd name="T26" fmla="*/ 0 w 30"/>
                      <a:gd name="T27" fmla="*/ 56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0" h="72">
                        <a:moveTo>
                          <a:pt x="0" y="56"/>
                        </a:moveTo>
                        <a:lnTo>
                          <a:pt x="0" y="56"/>
                        </a:lnTo>
                        <a:lnTo>
                          <a:pt x="0" y="62"/>
                        </a:lnTo>
                        <a:lnTo>
                          <a:pt x="2" y="68"/>
                        </a:lnTo>
                        <a:lnTo>
                          <a:pt x="8" y="70"/>
                        </a:lnTo>
                        <a:lnTo>
                          <a:pt x="14" y="72"/>
                        </a:lnTo>
                        <a:lnTo>
                          <a:pt x="14" y="72"/>
                        </a:lnTo>
                        <a:lnTo>
                          <a:pt x="22" y="70"/>
                        </a:lnTo>
                        <a:lnTo>
                          <a:pt x="26" y="68"/>
                        </a:lnTo>
                        <a:lnTo>
                          <a:pt x="28" y="62"/>
                        </a:lnTo>
                        <a:lnTo>
                          <a:pt x="30" y="56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0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42" name="Freeform 130"/>
                  <p:cNvSpPr>
                    <a:spLocks/>
                  </p:cNvSpPr>
                  <p:nvPr/>
                </p:nvSpPr>
                <p:spPr bwMode="auto">
                  <a:xfrm>
                    <a:off x="5129213" y="3308350"/>
                    <a:ext cx="50800" cy="114300"/>
                  </a:xfrm>
                  <a:custGeom>
                    <a:avLst/>
                    <a:gdLst>
                      <a:gd name="T0" fmla="*/ 0 w 32"/>
                      <a:gd name="T1" fmla="*/ 56 h 72"/>
                      <a:gd name="T2" fmla="*/ 0 w 32"/>
                      <a:gd name="T3" fmla="*/ 56 h 72"/>
                      <a:gd name="T4" fmla="*/ 2 w 32"/>
                      <a:gd name="T5" fmla="*/ 62 h 72"/>
                      <a:gd name="T6" fmla="*/ 4 w 32"/>
                      <a:gd name="T7" fmla="*/ 68 h 72"/>
                      <a:gd name="T8" fmla="*/ 10 w 32"/>
                      <a:gd name="T9" fmla="*/ 70 h 72"/>
                      <a:gd name="T10" fmla="*/ 16 w 32"/>
                      <a:gd name="T11" fmla="*/ 72 h 72"/>
                      <a:gd name="T12" fmla="*/ 16 w 32"/>
                      <a:gd name="T13" fmla="*/ 72 h 72"/>
                      <a:gd name="T14" fmla="*/ 22 w 32"/>
                      <a:gd name="T15" fmla="*/ 70 h 72"/>
                      <a:gd name="T16" fmla="*/ 28 w 32"/>
                      <a:gd name="T17" fmla="*/ 68 h 72"/>
                      <a:gd name="T18" fmla="*/ 30 w 32"/>
                      <a:gd name="T19" fmla="*/ 62 h 72"/>
                      <a:gd name="T20" fmla="*/ 32 w 32"/>
                      <a:gd name="T21" fmla="*/ 56 h 72"/>
                      <a:gd name="T22" fmla="*/ 32 w 32"/>
                      <a:gd name="T23" fmla="*/ 0 h 72"/>
                      <a:gd name="T24" fmla="*/ 0 w 32"/>
                      <a:gd name="T25" fmla="*/ 0 h 72"/>
                      <a:gd name="T26" fmla="*/ 0 w 32"/>
                      <a:gd name="T27" fmla="*/ 56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2" h="72">
                        <a:moveTo>
                          <a:pt x="0" y="56"/>
                        </a:moveTo>
                        <a:lnTo>
                          <a:pt x="0" y="56"/>
                        </a:lnTo>
                        <a:lnTo>
                          <a:pt x="2" y="62"/>
                        </a:lnTo>
                        <a:lnTo>
                          <a:pt x="4" y="68"/>
                        </a:lnTo>
                        <a:lnTo>
                          <a:pt x="10" y="70"/>
                        </a:lnTo>
                        <a:lnTo>
                          <a:pt x="16" y="72"/>
                        </a:lnTo>
                        <a:lnTo>
                          <a:pt x="16" y="72"/>
                        </a:lnTo>
                        <a:lnTo>
                          <a:pt x="22" y="70"/>
                        </a:lnTo>
                        <a:lnTo>
                          <a:pt x="28" y="68"/>
                        </a:lnTo>
                        <a:lnTo>
                          <a:pt x="30" y="62"/>
                        </a:lnTo>
                        <a:lnTo>
                          <a:pt x="32" y="56"/>
                        </a:lnTo>
                        <a:lnTo>
                          <a:pt x="32" y="0"/>
                        </a:lnTo>
                        <a:lnTo>
                          <a:pt x="0" y="0"/>
                        </a:lnTo>
                        <a:lnTo>
                          <a:pt x="0" y="5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137" name="그룹 136"/>
                <p:cNvGrpSpPr/>
                <p:nvPr/>
              </p:nvGrpSpPr>
              <p:grpSpPr>
                <a:xfrm>
                  <a:off x="2031867" y="5605397"/>
                  <a:ext cx="177761" cy="107592"/>
                  <a:chOff x="4818063" y="3349625"/>
                  <a:chExt cx="120650" cy="73025"/>
                </a:xfrm>
                <a:solidFill>
                  <a:srgbClr val="0E4EAA"/>
                </a:solidFill>
              </p:grpSpPr>
              <p:sp>
                <p:nvSpPr>
                  <p:cNvPr id="138" name="Freeform 131"/>
                  <p:cNvSpPr>
                    <a:spLocks/>
                  </p:cNvSpPr>
                  <p:nvPr/>
                </p:nvSpPr>
                <p:spPr bwMode="auto">
                  <a:xfrm>
                    <a:off x="4891088" y="3349625"/>
                    <a:ext cx="47625" cy="73025"/>
                  </a:xfrm>
                  <a:custGeom>
                    <a:avLst/>
                    <a:gdLst>
                      <a:gd name="T0" fmla="*/ 0 w 30"/>
                      <a:gd name="T1" fmla="*/ 30 h 46"/>
                      <a:gd name="T2" fmla="*/ 0 w 30"/>
                      <a:gd name="T3" fmla="*/ 30 h 46"/>
                      <a:gd name="T4" fmla="*/ 2 w 30"/>
                      <a:gd name="T5" fmla="*/ 36 h 46"/>
                      <a:gd name="T6" fmla="*/ 4 w 30"/>
                      <a:gd name="T7" fmla="*/ 42 h 46"/>
                      <a:gd name="T8" fmla="*/ 8 w 30"/>
                      <a:gd name="T9" fmla="*/ 44 h 46"/>
                      <a:gd name="T10" fmla="*/ 16 w 30"/>
                      <a:gd name="T11" fmla="*/ 46 h 46"/>
                      <a:gd name="T12" fmla="*/ 16 w 30"/>
                      <a:gd name="T13" fmla="*/ 46 h 46"/>
                      <a:gd name="T14" fmla="*/ 22 w 30"/>
                      <a:gd name="T15" fmla="*/ 44 h 46"/>
                      <a:gd name="T16" fmla="*/ 28 w 30"/>
                      <a:gd name="T17" fmla="*/ 42 h 46"/>
                      <a:gd name="T18" fmla="*/ 30 w 30"/>
                      <a:gd name="T19" fmla="*/ 36 h 46"/>
                      <a:gd name="T20" fmla="*/ 30 w 30"/>
                      <a:gd name="T21" fmla="*/ 30 h 46"/>
                      <a:gd name="T22" fmla="*/ 30 w 30"/>
                      <a:gd name="T23" fmla="*/ 0 h 46"/>
                      <a:gd name="T24" fmla="*/ 0 w 30"/>
                      <a:gd name="T25" fmla="*/ 0 h 46"/>
                      <a:gd name="T26" fmla="*/ 0 w 30"/>
                      <a:gd name="T27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0" h="46">
                        <a:moveTo>
                          <a:pt x="0" y="30"/>
                        </a:moveTo>
                        <a:lnTo>
                          <a:pt x="0" y="30"/>
                        </a:lnTo>
                        <a:lnTo>
                          <a:pt x="2" y="36"/>
                        </a:lnTo>
                        <a:lnTo>
                          <a:pt x="4" y="42"/>
                        </a:lnTo>
                        <a:lnTo>
                          <a:pt x="8" y="44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22" y="44"/>
                        </a:lnTo>
                        <a:lnTo>
                          <a:pt x="28" y="42"/>
                        </a:lnTo>
                        <a:lnTo>
                          <a:pt x="30" y="36"/>
                        </a:lnTo>
                        <a:lnTo>
                          <a:pt x="30" y="30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0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139" name="Freeform 132"/>
                  <p:cNvSpPr>
                    <a:spLocks/>
                  </p:cNvSpPr>
                  <p:nvPr/>
                </p:nvSpPr>
                <p:spPr bwMode="auto">
                  <a:xfrm>
                    <a:off x="4818063" y="3349625"/>
                    <a:ext cx="47625" cy="73025"/>
                  </a:xfrm>
                  <a:custGeom>
                    <a:avLst/>
                    <a:gdLst>
                      <a:gd name="T0" fmla="*/ 0 w 30"/>
                      <a:gd name="T1" fmla="*/ 30 h 46"/>
                      <a:gd name="T2" fmla="*/ 0 w 30"/>
                      <a:gd name="T3" fmla="*/ 30 h 46"/>
                      <a:gd name="T4" fmla="*/ 0 w 30"/>
                      <a:gd name="T5" fmla="*/ 36 h 46"/>
                      <a:gd name="T6" fmla="*/ 4 w 30"/>
                      <a:gd name="T7" fmla="*/ 42 h 46"/>
                      <a:gd name="T8" fmla="*/ 8 w 30"/>
                      <a:gd name="T9" fmla="*/ 44 h 46"/>
                      <a:gd name="T10" fmla="*/ 16 w 30"/>
                      <a:gd name="T11" fmla="*/ 46 h 46"/>
                      <a:gd name="T12" fmla="*/ 16 w 30"/>
                      <a:gd name="T13" fmla="*/ 46 h 46"/>
                      <a:gd name="T14" fmla="*/ 22 w 30"/>
                      <a:gd name="T15" fmla="*/ 44 h 46"/>
                      <a:gd name="T16" fmla="*/ 26 w 30"/>
                      <a:gd name="T17" fmla="*/ 42 h 46"/>
                      <a:gd name="T18" fmla="*/ 30 w 30"/>
                      <a:gd name="T19" fmla="*/ 36 h 46"/>
                      <a:gd name="T20" fmla="*/ 30 w 30"/>
                      <a:gd name="T21" fmla="*/ 30 h 46"/>
                      <a:gd name="T22" fmla="*/ 30 w 30"/>
                      <a:gd name="T23" fmla="*/ 0 h 46"/>
                      <a:gd name="T24" fmla="*/ 0 w 30"/>
                      <a:gd name="T25" fmla="*/ 0 h 46"/>
                      <a:gd name="T26" fmla="*/ 0 w 30"/>
                      <a:gd name="T27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0" h="46">
                        <a:moveTo>
                          <a:pt x="0" y="30"/>
                        </a:moveTo>
                        <a:lnTo>
                          <a:pt x="0" y="30"/>
                        </a:lnTo>
                        <a:lnTo>
                          <a:pt x="0" y="36"/>
                        </a:lnTo>
                        <a:lnTo>
                          <a:pt x="4" y="42"/>
                        </a:lnTo>
                        <a:lnTo>
                          <a:pt x="8" y="44"/>
                        </a:lnTo>
                        <a:lnTo>
                          <a:pt x="16" y="46"/>
                        </a:lnTo>
                        <a:lnTo>
                          <a:pt x="16" y="46"/>
                        </a:lnTo>
                        <a:lnTo>
                          <a:pt x="22" y="44"/>
                        </a:lnTo>
                        <a:lnTo>
                          <a:pt x="26" y="42"/>
                        </a:lnTo>
                        <a:lnTo>
                          <a:pt x="30" y="36"/>
                        </a:lnTo>
                        <a:lnTo>
                          <a:pt x="30" y="30"/>
                        </a:lnTo>
                        <a:lnTo>
                          <a:pt x="30" y="0"/>
                        </a:lnTo>
                        <a:lnTo>
                          <a:pt x="0" y="0"/>
                        </a:lnTo>
                        <a:lnTo>
                          <a:pt x="0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</p:grpSp>
        </p:grpSp>
        <p:sp>
          <p:nvSpPr>
            <p:cNvPr id="180" name="TextBox 197">
              <a:extLst>
                <a:ext uri="{FF2B5EF4-FFF2-40B4-BE49-F238E27FC236}">
                  <a16:creationId xmlns="" xmlns:a16="http://schemas.microsoft.com/office/drawing/2014/main" id="{8C6FAA02-079F-40E4-A49F-071F218042E6}"/>
                </a:ext>
              </a:extLst>
            </p:cNvPr>
            <p:cNvSpPr txBox="1"/>
            <p:nvPr/>
          </p:nvSpPr>
          <p:spPr>
            <a:xfrm>
              <a:off x="1990198" y="5410462"/>
              <a:ext cx="2489476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dirty="0" smtClean="0">
                  <a:solidFill>
                    <a:srgbClr val="FFFFFF">
                      <a:lumMod val="50000"/>
                    </a:srgbClr>
                  </a:solidFill>
                  <a:latin typeface="Calibri" panose="020F0502020204030204" pitchFamily="34" charset="0"/>
                  <a:ea typeface="맑은 고딕"/>
                </a:rPr>
                <a:t>체계적 인력 세부 관리 </a:t>
              </a:r>
              <a:r>
                <a:rPr lang="en-US" altLang="ko-KR" sz="1000" dirty="0" smtClean="0">
                  <a:solidFill>
                    <a:srgbClr val="FFFFFF">
                      <a:lumMod val="50000"/>
                    </a:srgbClr>
                  </a:solidFill>
                  <a:latin typeface="Calibri" panose="020F0502020204030204" pitchFamily="34" charset="0"/>
                  <a:ea typeface="맑은 고딕"/>
                </a:rPr>
                <a:t>Sheet </a:t>
              </a:r>
              <a:r>
                <a:rPr lang="ko-KR" altLang="en-US" sz="1000" dirty="0" smtClean="0">
                  <a:solidFill>
                    <a:srgbClr val="FFFFFF">
                      <a:lumMod val="50000"/>
                    </a:srgbClr>
                  </a:solidFill>
                  <a:latin typeface="Calibri" panose="020F0502020204030204" pitchFamily="34" charset="0"/>
                  <a:ea typeface="맑은 고딕"/>
                </a:rPr>
                <a:t>작성 공유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181" name="Text Box 8">
              <a:extLst>
                <a:ext uri="{FF2B5EF4-FFF2-40B4-BE49-F238E27FC236}">
                  <a16:creationId xmlns="" xmlns:a16="http://schemas.microsoft.com/office/drawing/2014/main" id="{F660C1A0-89C6-4837-958E-075880A27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2449" y="5190162"/>
              <a:ext cx="2291108" cy="24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smtClean="0">
                  <a:ln>
                    <a:noFill/>
                  </a:ln>
                  <a:solidFill>
                    <a:srgbClr val="0E4EAA"/>
                  </a:solidFill>
                  <a:effectLst/>
                  <a:uLnTx/>
                  <a:uFillTx/>
                  <a:latin typeface="Calibri"/>
                  <a:ea typeface="맑은 고딕"/>
                </a:rPr>
                <a:t>제조 기술력 향상 및 </a:t>
              </a:r>
              <a:r>
                <a:rPr kumimoji="0" lang="ko-KR" alt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E4EAA"/>
                  </a:solidFill>
                  <a:effectLst/>
                  <a:uLnTx/>
                  <a:uFillTx/>
                  <a:latin typeface="Calibri"/>
                  <a:ea typeface="맑은 고딕"/>
                </a:rPr>
                <a:t>안정화</a:t>
              </a: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E4EAA"/>
                  </a:solidFill>
                  <a:effectLst/>
                  <a:uLnTx/>
                  <a:uFillTx/>
                  <a:latin typeface="Calibri"/>
                  <a:ea typeface="맑은 고딕"/>
                </a:rPr>
                <a:t> 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E4EAA"/>
                </a:solidFill>
                <a:effectLst/>
                <a:uLnTx/>
                <a:uFillTx/>
                <a:latin typeface="Calibri"/>
                <a:ea typeface="맑은 고딕"/>
              </a:endParaRPr>
            </a:p>
          </p:txBody>
        </p:sp>
        <p:grpSp>
          <p:nvGrpSpPr>
            <p:cNvPr id="182" name="그룹 181">
              <a:extLst>
                <a:ext uri="{FF2B5EF4-FFF2-40B4-BE49-F238E27FC236}">
                  <a16:creationId xmlns="" xmlns:a16="http://schemas.microsoft.com/office/drawing/2014/main" id="{282C6B9D-2DE0-4323-8159-83B775D69EDD}"/>
                </a:ext>
              </a:extLst>
            </p:cNvPr>
            <p:cNvGrpSpPr/>
            <p:nvPr/>
          </p:nvGrpSpPr>
          <p:grpSpPr>
            <a:xfrm>
              <a:off x="324241" y="5126784"/>
              <a:ext cx="378208" cy="430887"/>
              <a:chOff x="5871641" y="1775847"/>
              <a:chExt cx="378208" cy="430887"/>
            </a:xfrm>
          </p:grpSpPr>
          <p:sp>
            <p:nvSpPr>
              <p:cNvPr id="183" name="Freeform 29">
                <a:extLst>
                  <a:ext uri="{FF2B5EF4-FFF2-40B4-BE49-F238E27FC236}">
                    <a16:creationId xmlns="" xmlns:a16="http://schemas.microsoft.com/office/drawing/2014/main" id="{D2C2443B-2A12-4516-884A-08691B83EE9D}"/>
                  </a:ext>
                </a:extLst>
              </p:cNvPr>
              <p:cNvSpPr>
                <a:spLocks/>
              </p:cNvSpPr>
              <p:nvPr/>
            </p:nvSpPr>
            <p:spPr bwMode="auto">
              <a:xfrm rot="2618630" flipH="1">
                <a:off x="5874979" y="1775972"/>
                <a:ext cx="374870" cy="384497"/>
              </a:xfrm>
              <a:prstGeom prst="roundRect">
                <a:avLst/>
              </a:prstGeom>
              <a:solidFill>
                <a:srgbClr val="0E4E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맑은 고딕"/>
                </a:endParaRPr>
              </a:p>
            </p:txBody>
          </p:sp>
          <p:sp>
            <p:nvSpPr>
              <p:cNvPr id="184" name="Text Box 8">
                <a:extLst>
                  <a:ext uri="{FF2B5EF4-FFF2-40B4-BE49-F238E27FC236}">
                    <a16:creationId xmlns="" xmlns:a16="http://schemas.microsoft.com/office/drawing/2014/main" id="{D686B56D-767A-47E2-BA80-F37E3F1347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1518630">
                <a:off x="5871641" y="1775847"/>
                <a:ext cx="369604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b="1" dirty="0" smtClean="0">
                    <a:solidFill>
                      <a:srgbClr val="FFFFFF"/>
                    </a:solidFill>
                    <a:latin typeface="Calibri" panose="020F0502020204030204" pitchFamily="34" charset="0"/>
                    <a:ea typeface="맑은 고딕"/>
                  </a:rPr>
                  <a:t>개선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/>
                </a:endParaRPr>
              </a:p>
            </p:txBody>
          </p:sp>
        </p:grpSp>
      </p:grpSp>
      <p:grpSp>
        <p:nvGrpSpPr>
          <p:cNvPr id="323" name="그룹 322"/>
          <p:cNvGrpSpPr/>
          <p:nvPr/>
        </p:nvGrpSpPr>
        <p:grpSpPr>
          <a:xfrm>
            <a:off x="441861" y="4785820"/>
            <a:ext cx="4157354" cy="552195"/>
            <a:chOff x="288660" y="5065440"/>
            <a:chExt cx="4157354" cy="552195"/>
          </a:xfrm>
        </p:grpSpPr>
        <p:sp>
          <p:nvSpPr>
            <p:cNvPr id="187" name="TextBox 197">
              <a:extLst>
                <a:ext uri="{FF2B5EF4-FFF2-40B4-BE49-F238E27FC236}">
                  <a16:creationId xmlns="" xmlns:a16="http://schemas.microsoft.com/office/drawing/2014/main" id="{8C6FAA02-079F-40E4-A49F-071F218042E6}"/>
                </a:ext>
              </a:extLst>
            </p:cNvPr>
            <p:cNvSpPr txBox="1"/>
            <p:nvPr/>
          </p:nvSpPr>
          <p:spPr>
            <a:xfrm>
              <a:off x="1956538" y="5371414"/>
              <a:ext cx="2489476" cy="2462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dirty="0" smtClean="0">
                  <a:solidFill>
                    <a:srgbClr val="FFFFFF">
                      <a:lumMod val="50000"/>
                    </a:srgbClr>
                  </a:solidFill>
                  <a:latin typeface="Calibri" panose="020F0502020204030204" pitchFamily="34" charset="0"/>
                  <a:ea typeface="맑은 고딕"/>
                </a:rPr>
                <a:t>업무 능력 및 효율 안정성의 저하 발생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맑은 고딕"/>
              </a:endParaRPr>
            </a:p>
          </p:txBody>
        </p:sp>
        <p:sp>
          <p:nvSpPr>
            <p:cNvPr id="188" name="Text Box 8">
              <a:extLst>
                <a:ext uri="{FF2B5EF4-FFF2-40B4-BE49-F238E27FC236}">
                  <a16:creationId xmlns="" xmlns:a16="http://schemas.microsoft.com/office/drawing/2014/main" id="{F660C1A0-89C6-4837-958E-075880A278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704" y="5151114"/>
              <a:ext cx="2372193" cy="24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8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dirty="0" smtClean="0">
                  <a:solidFill>
                    <a:schemeClr val="accent2"/>
                  </a:solidFill>
                  <a:latin typeface="Calibri"/>
                  <a:ea typeface="맑은 고딕"/>
                </a:rPr>
                <a:t>장기 근무자의 이탈 변화</a:t>
              </a:r>
              <a:r>
                <a:rPr kumimoji="0" lang="en-US" altLang="ko-KR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alibri"/>
                  <a:ea typeface="맑은 고딕"/>
                </a:rPr>
                <a:t> 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/>
                <a:ea typeface="맑은 고딕"/>
              </a:endParaRPr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="" xmlns:a16="http://schemas.microsoft.com/office/drawing/2014/main" id="{282C6B9D-2DE0-4323-8159-83B775D69EDD}"/>
                </a:ext>
              </a:extLst>
            </p:cNvPr>
            <p:cNvGrpSpPr/>
            <p:nvPr/>
          </p:nvGrpSpPr>
          <p:grpSpPr>
            <a:xfrm>
              <a:off x="288660" y="5065440"/>
              <a:ext cx="380129" cy="430887"/>
              <a:chOff x="5869720" y="1753551"/>
              <a:chExt cx="380129" cy="430887"/>
            </a:xfrm>
          </p:grpSpPr>
          <p:sp>
            <p:nvSpPr>
              <p:cNvPr id="190" name="Freeform 29">
                <a:extLst>
                  <a:ext uri="{FF2B5EF4-FFF2-40B4-BE49-F238E27FC236}">
                    <a16:creationId xmlns="" xmlns:a16="http://schemas.microsoft.com/office/drawing/2014/main" id="{D2C2443B-2A12-4516-884A-08691B83EE9D}"/>
                  </a:ext>
                </a:extLst>
              </p:cNvPr>
              <p:cNvSpPr>
                <a:spLocks/>
              </p:cNvSpPr>
              <p:nvPr/>
            </p:nvSpPr>
            <p:spPr bwMode="auto">
              <a:xfrm rot="2618630" flipH="1">
                <a:off x="5874979" y="1775972"/>
                <a:ext cx="374870" cy="384497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Calibri"/>
                  <a:ea typeface="맑은 고딕"/>
                </a:endParaRPr>
              </a:p>
            </p:txBody>
          </p:sp>
          <p:sp>
            <p:nvSpPr>
              <p:cNvPr id="191" name="Text Box 8">
                <a:extLst>
                  <a:ext uri="{FF2B5EF4-FFF2-40B4-BE49-F238E27FC236}">
                    <a16:creationId xmlns="" xmlns:a16="http://schemas.microsoft.com/office/drawing/2014/main" id="{D686B56D-767A-47E2-BA80-F37E3F1347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1518630">
                <a:off x="5869720" y="1753551"/>
                <a:ext cx="369604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b="1" dirty="0" smtClean="0">
                    <a:solidFill>
                      <a:srgbClr val="FFFFFF"/>
                    </a:solidFill>
                    <a:latin typeface="Calibri" panose="020F0502020204030204" pitchFamily="34" charset="0"/>
                    <a:ea typeface="맑은 고딕"/>
                  </a:rPr>
                  <a:t>현황</a:t>
                </a:r>
                <a:endParaRPr kumimoji="0" lang="en-US" altLang="ko-KR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/>
                </a:endParaRPr>
              </a:p>
            </p:txBody>
          </p:sp>
        </p:grpSp>
        <p:grpSp>
          <p:nvGrpSpPr>
            <p:cNvPr id="282" name="그룹 281">
              <a:extLst>
                <a:ext uri="{FF2B5EF4-FFF2-40B4-BE49-F238E27FC236}">
                  <a16:creationId xmlns="" xmlns:a16="http://schemas.microsoft.com/office/drawing/2014/main" id="{8489BA83-0AC5-4BDC-9AD6-A7DBA7058009}"/>
                </a:ext>
              </a:extLst>
            </p:cNvPr>
            <p:cNvGrpSpPr/>
            <p:nvPr/>
          </p:nvGrpSpPr>
          <p:grpSpPr>
            <a:xfrm>
              <a:off x="828065" y="5113628"/>
              <a:ext cx="1145239" cy="376901"/>
              <a:chOff x="1961700" y="2553677"/>
              <a:chExt cx="3545859" cy="870093"/>
            </a:xfrm>
          </p:grpSpPr>
          <p:grpSp>
            <p:nvGrpSpPr>
              <p:cNvPr id="283" name="그룹 282">
                <a:extLst>
                  <a:ext uri="{FF2B5EF4-FFF2-40B4-BE49-F238E27FC236}">
                    <a16:creationId xmlns="" xmlns:a16="http://schemas.microsoft.com/office/drawing/2014/main" id="{2D489902-0648-41D6-B40A-D1DC658E8D3E}"/>
                  </a:ext>
                </a:extLst>
              </p:cNvPr>
              <p:cNvGrpSpPr/>
              <p:nvPr/>
            </p:nvGrpSpPr>
            <p:grpSpPr>
              <a:xfrm>
                <a:off x="1961700" y="2553677"/>
                <a:ext cx="2165873" cy="870093"/>
                <a:chOff x="1961700" y="2553677"/>
                <a:chExt cx="2165873" cy="870093"/>
              </a:xfrm>
            </p:grpSpPr>
            <p:grpSp>
              <p:nvGrpSpPr>
                <p:cNvPr id="305" name="그룹 304"/>
                <p:cNvGrpSpPr/>
                <p:nvPr/>
              </p:nvGrpSpPr>
              <p:grpSpPr>
                <a:xfrm>
                  <a:off x="1961700" y="2553677"/>
                  <a:ext cx="322776" cy="870093"/>
                  <a:chOff x="1925638" y="2794000"/>
                  <a:chExt cx="219075" cy="590550"/>
                </a:xfrm>
                <a:solidFill>
                  <a:srgbClr val="586A80"/>
                </a:solidFill>
              </p:grpSpPr>
              <p:sp>
                <p:nvSpPr>
                  <p:cNvPr id="318" name="Freeform 5"/>
                  <p:cNvSpPr>
                    <a:spLocks/>
                  </p:cNvSpPr>
                  <p:nvPr/>
                </p:nvSpPr>
                <p:spPr bwMode="auto">
                  <a:xfrm>
                    <a:off x="1925638" y="2911475"/>
                    <a:ext cx="219075" cy="473075"/>
                  </a:xfrm>
                  <a:custGeom>
                    <a:avLst/>
                    <a:gdLst>
                      <a:gd name="T0" fmla="*/ 38 w 138"/>
                      <a:gd name="T1" fmla="*/ 0 h 298"/>
                      <a:gd name="T2" fmla="*/ 30 w 138"/>
                      <a:gd name="T3" fmla="*/ 0 h 298"/>
                      <a:gd name="T4" fmla="*/ 16 w 138"/>
                      <a:gd name="T5" fmla="*/ 6 h 298"/>
                      <a:gd name="T6" fmla="*/ 10 w 138"/>
                      <a:gd name="T7" fmla="*/ 10 h 298"/>
                      <a:gd name="T8" fmla="*/ 2 w 138"/>
                      <a:gd name="T9" fmla="*/ 20 h 298"/>
                      <a:gd name="T10" fmla="*/ 0 w 138"/>
                      <a:gd name="T11" fmla="*/ 33 h 298"/>
                      <a:gd name="T12" fmla="*/ 0 w 138"/>
                      <a:gd name="T13" fmla="*/ 129 h 298"/>
                      <a:gd name="T14" fmla="*/ 6 w 138"/>
                      <a:gd name="T15" fmla="*/ 139 h 298"/>
                      <a:gd name="T16" fmla="*/ 10 w 138"/>
                      <a:gd name="T17" fmla="*/ 141 h 298"/>
                      <a:gd name="T18" fmla="*/ 16 w 138"/>
                      <a:gd name="T19" fmla="*/ 139 h 298"/>
                      <a:gd name="T20" fmla="*/ 22 w 138"/>
                      <a:gd name="T21" fmla="*/ 129 h 298"/>
                      <a:gd name="T22" fmla="*/ 30 w 138"/>
                      <a:gd name="T23" fmla="*/ 37 h 298"/>
                      <a:gd name="T24" fmla="*/ 30 w 138"/>
                      <a:gd name="T25" fmla="*/ 282 h 298"/>
                      <a:gd name="T26" fmla="*/ 34 w 138"/>
                      <a:gd name="T27" fmla="*/ 294 h 298"/>
                      <a:gd name="T28" fmla="*/ 46 w 138"/>
                      <a:gd name="T29" fmla="*/ 298 h 298"/>
                      <a:gd name="T30" fmla="*/ 52 w 138"/>
                      <a:gd name="T31" fmla="*/ 296 h 298"/>
                      <a:gd name="T32" fmla="*/ 60 w 138"/>
                      <a:gd name="T33" fmla="*/ 288 h 298"/>
                      <a:gd name="T34" fmla="*/ 60 w 138"/>
                      <a:gd name="T35" fmla="*/ 137 h 298"/>
                      <a:gd name="T36" fmla="*/ 76 w 138"/>
                      <a:gd name="T37" fmla="*/ 282 h 298"/>
                      <a:gd name="T38" fmla="*/ 78 w 138"/>
                      <a:gd name="T39" fmla="*/ 288 h 298"/>
                      <a:gd name="T40" fmla="*/ 84 w 138"/>
                      <a:gd name="T41" fmla="*/ 296 h 298"/>
                      <a:gd name="T42" fmla="*/ 92 w 138"/>
                      <a:gd name="T43" fmla="*/ 298 h 298"/>
                      <a:gd name="T44" fmla="*/ 104 w 138"/>
                      <a:gd name="T45" fmla="*/ 294 h 298"/>
                      <a:gd name="T46" fmla="*/ 106 w 138"/>
                      <a:gd name="T47" fmla="*/ 282 h 298"/>
                      <a:gd name="T48" fmla="*/ 114 w 138"/>
                      <a:gd name="T49" fmla="*/ 37 h 298"/>
                      <a:gd name="T50" fmla="*/ 114 w 138"/>
                      <a:gd name="T51" fmla="*/ 129 h 298"/>
                      <a:gd name="T52" fmla="*/ 120 w 138"/>
                      <a:gd name="T53" fmla="*/ 141 h 298"/>
                      <a:gd name="T54" fmla="*/ 126 w 138"/>
                      <a:gd name="T55" fmla="*/ 143 h 298"/>
                      <a:gd name="T56" fmla="*/ 132 w 138"/>
                      <a:gd name="T57" fmla="*/ 141 h 298"/>
                      <a:gd name="T58" fmla="*/ 138 w 138"/>
                      <a:gd name="T59" fmla="*/ 129 h 298"/>
                      <a:gd name="T60" fmla="*/ 138 w 138"/>
                      <a:gd name="T61" fmla="*/ 35 h 298"/>
                      <a:gd name="T62" fmla="*/ 136 w 138"/>
                      <a:gd name="T63" fmla="*/ 22 h 298"/>
                      <a:gd name="T64" fmla="*/ 128 w 138"/>
                      <a:gd name="T65" fmla="*/ 10 h 298"/>
                      <a:gd name="T66" fmla="*/ 122 w 138"/>
                      <a:gd name="T67" fmla="*/ 6 h 298"/>
                      <a:gd name="T68" fmla="*/ 108 w 138"/>
                      <a:gd name="T69" fmla="*/ 0 h 298"/>
                      <a:gd name="T70" fmla="*/ 98 w 138"/>
                      <a:gd name="T71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38" h="298">
                        <a:moveTo>
                          <a:pt x="98" y="0"/>
                        </a:moveTo>
                        <a:lnTo>
                          <a:pt x="38" y="0"/>
                        </a:lnTo>
                        <a:lnTo>
                          <a:pt x="38" y="0"/>
                        </a:lnTo>
                        <a:lnTo>
                          <a:pt x="30" y="0"/>
                        </a:lnTo>
                        <a:lnTo>
                          <a:pt x="22" y="2"/>
                        </a:lnTo>
                        <a:lnTo>
                          <a:pt x="16" y="6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6" y="14"/>
                        </a:lnTo>
                        <a:lnTo>
                          <a:pt x="2" y="20"/>
                        </a:lnTo>
                        <a:lnTo>
                          <a:pt x="0" y="27"/>
                        </a:lnTo>
                        <a:lnTo>
                          <a:pt x="0" y="33"/>
                        </a:lnTo>
                        <a:lnTo>
                          <a:pt x="0" y="129"/>
                        </a:lnTo>
                        <a:lnTo>
                          <a:pt x="0" y="129"/>
                        </a:lnTo>
                        <a:lnTo>
                          <a:pt x="0" y="135"/>
                        </a:lnTo>
                        <a:lnTo>
                          <a:pt x="6" y="139"/>
                        </a:lnTo>
                        <a:lnTo>
                          <a:pt x="6" y="139"/>
                        </a:lnTo>
                        <a:lnTo>
                          <a:pt x="10" y="141"/>
                        </a:lnTo>
                        <a:lnTo>
                          <a:pt x="16" y="139"/>
                        </a:lnTo>
                        <a:lnTo>
                          <a:pt x="16" y="139"/>
                        </a:lnTo>
                        <a:lnTo>
                          <a:pt x="20" y="135"/>
                        </a:lnTo>
                        <a:lnTo>
                          <a:pt x="22" y="129"/>
                        </a:lnTo>
                        <a:lnTo>
                          <a:pt x="22" y="37"/>
                        </a:lnTo>
                        <a:lnTo>
                          <a:pt x="30" y="37"/>
                        </a:lnTo>
                        <a:lnTo>
                          <a:pt x="30" y="282"/>
                        </a:lnTo>
                        <a:lnTo>
                          <a:pt x="30" y="282"/>
                        </a:lnTo>
                        <a:lnTo>
                          <a:pt x="30" y="288"/>
                        </a:lnTo>
                        <a:lnTo>
                          <a:pt x="34" y="294"/>
                        </a:lnTo>
                        <a:lnTo>
                          <a:pt x="38" y="296"/>
                        </a:lnTo>
                        <a:lnTo>
                          <a:pt x="46" y="298"/>
                        </a:lnTo>
                        <a:lnTo>
                          <a:pt x="46" y="298"/>
                        </a:lnTo>
                        <a:lnTo>
                          <a:pt x="52" y="296"/>
                        </a:lnTo>
                        <a:lnTo>
                          <a:pt x="56" y="294"/>
                        </a:lnTo>
                        <a:lnTo>
                          <a:pt x="60" y="288"/>
                        </a:lnTo>
                        <a:lnTo>
                          <a:pt x="60" y="282"/>
                        </a:lnTo>
                        <a:lnTo>
                          <a:pt x="60" y="137"/>
                        </a:lnTo>
                        <a:lnTo>
                          <a:pt x="76" y="137"/>
                        </a:lnTo>
                        <a:lnTo>
                          <a:pt x="76" y="282"/>
                        </a:lnTo>
                        <a:lnTo>
                          <a:pt x="76" y="282"/>
                        </a:lnTo>
                        <a:lnTo>
                          <a:pt x="78" y="288"/>
                        </a:lnTo>
                        <a:lnTo>
                          <a:pt x="80" y="294"/>
                        </a:lnTo>
                        <a:lnTo>
                          <a:pt x="84" y="296"/>
                        </a:lnTo>
                        <a:lnTo>
                          <a:pt x="92" y="298"/>
                        </a:lnTo>
                        <a:lnTo>
                          <a:pt x="92" y="298"/>
                        </a:lnTo>
                        <a:lnTo>
                          <a:pt x="98" y="296"/>
                        </a:lnTo>
                        <a:lnTo>
                          <a:pt x="104" y="294"/>
                        </a:lnTo>
                        <a:lnTo>
                          <a:pt x="106" y="288"/>
                        </a:lnTo>
                        <a:lnTo>
                          <a:pt x="106" y="282"/>
                        </a:lnTo>
                        <a:lnTo>
                          <a:pt x="106" y="37"/>
                        </a:lnTo>
                        <a:lnTo>
                          <a:pt x="114" y="37"/>
                        </a:lnTo>
                        <a:lnTo>
                          <a:pt x="114" y="129"/>
                        </a:lnTo>
                        <a:lnTo>
                          <a:pt x="114" y="129"/>
                        </a:lnTo>
                        <a:lnTo>
                          <a:pt x="116" y="135"/>
                        </a:lnTo>
                        <a:lnTo>
                          <a:pt x="120" y="141"/>
                        </a:lnTo>
                        <a:lnTo>
                          <a:pt x="120" y="141"/>
                        </a:lnTo>
                        <a:lnTo>
                          <a:pt x="126" y="143"/>
                        </a:lnTo>
                        <a:lnTo>
                          <a:pt x="132" y="141"/>
                        </a:lnTo>
                        <a:lnTo>
                          <a:pt x="132" y="141"/>
                        </a:lnTo>
                        <a:lnTo>
                          <a:pt x="136" y="135"/>
                        </a:lnTo>
                        <a:lnTo>
                          <a:pt x="138" y="129"/>
                        </a:lnTo>
                        <a:lnTo>
                          <a:pt x="138" y="35"/>
                        </a:lnTo>
                        <a:lnTo>
                          <a:pt x="138" y="35"/>
                        </a:lnTo>
                        <a:lnTo>
                          <a:pt x="136" y="27"/>
                        </a:lnTo>
                        <a:lnTo>
                          <a:pt x="136" y="22"/>
                        </a:lnTo>
                        <a:lnTo>
                          <a:pt x="132" y="16"/>
                        </a:lnTo>
                        <a:lnTo>
                          <a:pt x="128" y="10"/>
                        </a:lnTo>
                        <a:lnTo>
                          <a:pt x="128" y="10"/>
                        </a:lnTo>
                        <a:lnTo>
                          <a:pt x="122" y="6"/>
                        </a:lnTo>
                        <a:lnTo>
                          <a:pt x="114" y="2"/>
                        </a:lnTo>
                        <a:lnTo>
                          <a:pt x="108" y="0"/>
                        </a:lnTo>
                        <a:lnTo>
                          <a:pt x="98" y="0"/>
                        </a:lnTo>
                        <a:lnTo>
                          <a:pt x="9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319" name="Freeform 6"/>
                  <p:cNvSpPr>
                    <a:spLocks/>
                  </p:cNvSpPr>
                  <p:nvPr/>
                </p:nvSpPr>
                <p:spPr bwMode="auto">
                  <a:xfrm>
                    <a:off x="1982788" y="2794000"/>
                    <a:ext cx="98425" cy="101600"/>
                  </a:xfrm>
                  <a:custGeom>
                    <a:avLst/>
                    <a:gdLst>
                      <a:gd name="T0" fmla="*/ 32 w 62"/>
                      <a:gd name="T1" fmla="*/ 64 h 64"/>
                      <a:gd name="T2" fmla="*/ 32 w 62"/>
                      <a:gd name="T3" fmla="*/ 64 h 64"/>
                      <a:gd name="T4" fmla="*/ 38 w 62"/>
                      <a:gd name="T5" fmla="*/ 64 h 64"/>
                      <a:gd name="T6" fmla="*/ 44 w 62"/>
                      <a:gd name="T7" fmla="*/ 62 h 64"/>
                      <a:gd name="T8" fmla="*/ 48 w 62"/>
                      <a:gd name="T9" fmla="*/ 60 h 64"/>
                      <a:gd name="T10" fmla="*/ 54 w 62"/>
                      <a:gd name="T11" fmla="*/ 56 h 64"/>
                      <a:gd name="T12" fmla="*/ 54 w 62"/>
                      <a:gd name="T13" fmla="*/ 56 h 64"/>
                      <a:gd name="T14" fmla="*/ 60 w 62"/>
                      <a:gd name="T15" fmla="*/ 44 h 64"/>
                      <a:gd name="T16" fmla="*/ 62 w 62"/>
                      <a:gd name="T17" fmla="*/ 32 h 64"/>
                      <a:gd name="T18" fmla="*/ 62 w 62"/>
                      <a:gd name="T19" fmla="*/ 32 h 64"/>
                      <a:gd name="T20" fmla="*/ 60 w 62"/>
                      <a:gd name="T21" fmla="*/ 20 h 64"/>
                      <a:gd name="T22" fmla="*/ 54 w 62"/>
                      <a:gd name="T23" fmla="*/ 10 h 64"/>
                      <a:gd name="T24" fmla="*/ 54 w 62"/>
                      <a:gd name="T25" fmla="*/ 10 h 64"/>
                      <a:gd name="T26" fmla="*/ 48 w 62"/>
                      <a:gd name="T27" fmla="*/ 6 h 64"/>
                      <a:gd name="T28" fmla="*/ 44 w 62"/>
                      <a:gd name="T29" fmla="*/ 4 h 64"/>
                      <a:gd name="T30" fmla="*/ 38 w 62"/>
                      <a:gd name="T31" fmla="*/ 2 h 64"/>
                      <a:gd name="T32" fmla="*/ 32 w 62"/>
                      <a:gd name="T33" fmla="*/ 0 h 64"/>
                      <a:gd name="T34" fmla="*/ 32 w 62"/>
                      <a:gd name="T35" fmla="*/ 0 h 64"/>
                      <a:gd name="T36" fmla="*/ 26 w 62"/>
                      <a:gd name="T37" fmla="*/ 2 h 64"/>
                      <a:gd name="T38" fmla="*/ 20 w 62"/>
                      <a:gd name="T39" fmla="*/ 4 h 64"/>
                      <a:gd name="T40" fmla="*/ 14 w 62"/>
                      <a:gd name="T41" fmla="*/ 6 h 64"/>
                      <a:gd name="T42" fmla="*/ 10 w 62"/>
                      <a:gd name="T43" fmla="*/ 10 h 64"/>
                      <a:gd name="T44" fmla="*/ 10 w 62"/>
                      <a:gd name="T45" fmla="*/ 10 h 64"/>
                      <a:gd name="T46" fmla="*/ 6 w 62"/>
                      <a:gd name="T47" fmla="*/ 16 h 64"/>
                      <a:gd name="T48" fmla="*/ 2 w 62"/>
                      <a:gd name="T49" fmla="*/ 20 h 64"/>
                      <a:gd name="T50" fmla="*/ 0 w 62"/>
                      <a:gd name="T51" fmla="*/ 26 h 64"/>
                      <a:gd name="T52" fmla="*/ 0 w 62"/>
                      <a:gd name="T53" fmla="*/ 32 h 64"/>
                      <a:gd name="T54" fmla="*/ 0 w 62"/>
                      <a:gd name="T55" fmla="*/ 32 h 64"/>
                      <a:gd name="T56" fmla="*/ 0 w 62"/>
                      <a:gd name="T57" fmla="*/ 40 h 64"/>
                      <a:gd name="T58" fmla="*/ 2 w 62"/>
                      <a:gd name="T59" fmla="*/ 44 h 64"/>
                      <a:gd name="T60" fmla="*/ 6 w 62"/>
                      <a:gd name="T61" fmla="*/ 50 h 64"/>
                      <a:gd name="T62" fmla="*/ 10 w 62"/>
                      <a:gd name="T63" fmla="*/ 56 h 64"/>
                      <a:gd name="T64" fmla="*/ 10 w 62"/>
                      <a:gd name="T65" fmla="*/ 56 h 64"/>
                      <a:gd name="T66" fmla="*/ 14 w 62"/>
                      <a:gd name="T67" fmla="*/ 60 h 64"/>
                      <a:gd name="T68" fmla="*/ 20 w 62"/>
                      <a:gd name="T69" fmla="*/ 62 h 64"/>
                      <a:gd name="T70" fmla="*/ 26 w 62"/>
                      <a:gd name="T71" fmla="*/ 64 h 64"/>
                      <a:gd name="T72" fmla="*/ 32 w 62"/>
                      <a:gd name="T73" fmla="*/ 64 h 64"/>
                      <a:gd name="T74" fmla="*/ 32 w 62"/>
                      <a:gd name="T75" fmla="*/ 64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2" h="64">
                        <a:moveTo>
                          <a:pt x="32" y="64"/>
                        </a:moveTo>
                        <a:lnTo>
                          <a:pt x="32" y="64"/>
                        </a:lnTo>
                        <a:lnTo>
                          <a:pt x="38" y="64"/>
                        </a:lnTo>
                        <a:lnTo>
                          <a:pt x="44" y="62"/>
                        </a:lnTo>
                        <a:lnTo>
                          <a:pt x="48" y="60"/>
                        </a:lnTo>
                        <a:lnTo>
                          <a:pt x="54" y="56"/>
                        </a:lnTo>
                        <a:lnTo>
                          <a:pt x="54" y="56"/>
                        </a:lnTo>
                        <a:lnTo>
                          <a:pt x="60" y="44"/>
                        </a:lnTo>
                        <a:lnTo>
                          <a:pt x="62" y="32"/>
                        </a:lnTo>
                        <a:lnTo>
                          <a:pt x="62" y="32"/>
                        </a:lnTo>
                        <a:lnTo>
                          <a:pt x="60" y="20"/>
                        </a:lnTo>
                        <a:lnTo>
                          <a:pt x="54" y="10"/>
                        </a:lnTo>
                        <a:lnTo>
                          <a:pt x="54" y="10"/>
                        </a:lnTo>
                        <a:lnTo>
                          <a:pt x="48" y="6"/>
                        </a:lnTo>
                        <a:lnTo>
                          <a:pt x="44" y="4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lnTo>
                          <a:pt x="26" y="2"/>
                        </a:lnTo>
                        <a:lnTo>
                          <a:pt x="20" y="4"/>
                        </a:lnTo>
                        <a:lnTo>
                          <a:pt x="14" y="6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6" y="16"/>
                        </a:lnTo>
                        <a:lnTo>
                          <a:pt x="2" y="20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40"/>
                        </a:lnTo>
                        <a:lnTo>
                          <a:pt x="2" y="44"/>
                        </a:lnTo>
                        <a:lnTo>
                          <a:pt x="6" y="50"/>
                        </a:lnTo>
                        <a:lnTo>
                          <a:pt x="10" y="56"/>
                        </a:lnTo>
                        <a:lnTo>
                          <a:pt x="10" y="56"/>
                        </a:lnTo>
                        <a:lnTo>
                          <a:pt x="14" y="60"/>
                        </a:lnTo>
                        <a:lnTo>
                          <a:pt x="20" y="62"/>
                        </a:lnTo>
                        <a:lnTo>
                          <a:pt x="26" y="64"/>
                        </a:lnTo>
                        <a:lnTo>
                          <a:pt x="32" y="64"/>
                        </a:lnTo>
                        <a:lnTo>
                          <a:pt x="32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306" name="그룹 305"/>
                <p:cNvGrpSpPr/>
                <p:nvPr/>
              </p:nvGrpSpPr>
              <p:grpSpPr>
                <a:xfrm>
                  <a:off x="2420135" y="2553677"/>
                  <a:ext cx="322776" cy="870093"/>
                  <a:chOff x="2236788" y="2794000"/>
                  <a:chExt cx="219075" cy="590550"/>
                </a:xfrm>
                <a:solidFill>
                  <a:srgbClr val="586A80"/>
                </a:solidFill>
              </p:grpSpPr>
              <p:sp>
                <p:nvSpPr>
                  <p:cNvPr id="316" name="Freeform 7"/>
                  <p:cNvSpPr>
                    <a:spLocks/>
                  </p:cNvSpPr>
                  <p:nvPr/>
                </p:nvSpPr>
                <p:spPr bwMode="auto">
                  <a:xfrm>
                    <a:off x="2236788" y="2911475"/>
                    <a:ext cx="219075" cy="473075"/>
                  </a:xfrm>
                  <a:custGeom>
                    <a:avLst/>
                    <a:gdLst>
                      <a:gd name="T0" fmla="*/ 38 w 138"/>
                      <a:gd name="T1" fmla="*/ 0 h 298"/>
                      <a:gd name="T2" fmla="*/ 30 w 138"/>
                      <a:gd name="T3" fmla="*/ 0 h 298"/>
                      <a:gd name="T4" fmla="*/ 16 w 138"/>
                      <a:gd name="T5" fmla="*/ 6 h 298"/>
                      <a:gd name="T6" fmla="*/ 10 w 138"/>
                      <a:gd name="T7" fmla="*/ 10 h 298"/>
                      <a:gd name="T8" fmla="*/ 2 w 138"/>
                      <a:gd name="T9" fmla="*/ 20 h 298"/>
                      <a:gd name="T10" fmla="*/ 0 w 138"/>
                      <a:gd name="T11" fmla="*/ 33 h 298"/>
                      <a:gd name="T12" fmla="*/ 0 w 138"/>
                      <a:gd name="T13" fmla="*/ 129 h 298"/>
                      <a:gd name="T14" fmla="*/ 6 w 138"/>
                      <a:gd name="T15" fmla="*/ 139 h 298"/>
                      <a:gd name="T16" fmla="*/ 12 w 138"/>
                      <a:gd name="T17" fmla="*/ 141 h 298"/>
                      <a:gd name="T18" fmla="*/ 18 w 138"/>
                      <a:gd name="T19" fmla="*/ 139 h 298"/>
                      <a:gd name="T20" fmla="*/ 24 w 138"/>
                      <a:gd name="T21" fmla="*/ 129 h 298"/>
                      <a:gd name="T22" fmla="*/ 30 w 138"/>
                      <a:gd name="T23" fmla="*/ 37 h 298"/>
                      <a:gd name="T24" fmla="*/ 30 w 138"/>
                      <a:gd name="T25" fmla="*/ 282 h 298"/>
                      <a:gd name="T26" fmla="*/ 34 w 138"/>
                      <a:gd name="T27" fmla="*/ 294 h 298"/>
                      <a:gd name="T28" fmla="*/ 46 w 138"/>
                      <a:gd name="T29" fmla="*/ 298 h 298"/>
                      <a:gd name="T30" fmla="*/ 52 w 138"/>
                      <a:gd name="T31" fmla="*/ 296 h 298"/>
                      <a:gd name="T32" fmla="*/ 60 w 138"/>
                      <a:gd name="T33" fmla="*/ 288 h 298"/>
                      <a:gd name="T34" fmla="*/ 62 w 138"/>
                      <a:gd name="T35" fmla="*/ 137 h 298"/>
                      <a:gd name="T36" fmla="*/ 78 w 138"/>
                      <a:gd name="T37" fmla="*/ 282 h 298"/>
                      <a:gd name="T38" fmla="*/ 78 w 138"/>
                      <a:gd name="T39" fmla="*/ 288 h 298"/>
                      <a:gd name="T40" fmla="*/ 86 w 138"/>
                      <a:gd name="T41" fmla="*/ 296 h 298"/>
                      <a:gd name="T42" fmla="*/ 92 w 138"/>
                      <a:gd name="T43" fmla="*/ 298 h 298"/>
                      <a:gd name="T44" fmla="*/ 104 w 138"/>
                      <a:gd name="T45" fmla="*/ 294 h 298"/>
                      <a:gd name="T46" fmla="*/ 108 w 138"/>
                      <a:gd name="T47" fmla="*/ 282 h 298"/>
                      <a:gd name="T48" fmla="*/ 116 w 138"/>
                      <a:gd name="T49" fmla="*/ 37 h 298"/>
                      <a:gd name="T50" fmla="*/ 116 w 138"/>
                      <a:gd name="T51" fmla="*/ 129 h 298"/>
                      <a:gd name="T52" fmla="*/ 120 w 138"/>
                      <a:gd name="T53" fmla="*/ 141 h 298"/>
                      <a:gd name="T54" fmla="*/ 126 w 138"/>
                      <a:gd name="T55" fmla="*/ 143 h 298"/>
                      <a:gd name="T56" fmla="*/ 132 w 138"/>
                      <a:gd name="T57" fmla="*/ 141 h 298"/>
                      <a:gd name="T58" fmla="*/ 138 w 138"/>
                      <a:gd name="T59" fmla="*/ 129 h 298"/>
                      <a:gd name="T60" fmla="*/ 138 w 138"/>
                      <a:gd name="T61" fmla="*/ 35 h 298"/>
                      <a:gd name="T62" fmla="*/ 136 w 138"/>
                      <a:gd name="T63" fmla="*/ 22 h 298"/>
                      <a:gd name="T64" fmla="*/ 128 w 138"/>
                      <a:gd name="T65" fmla="*/ 10 h 298"/>
                      <a:gd name="T66" fmla="*/ 122 w 138"/>
                      <a:gd name="T67" fmla="*/ 6 h 298"/>
                      <a:gd name="T68" fmla="*/ 108 w 138"/>
                      <a:gd name="T69" fmla="*/ 0 h 298"/>
                      <a:gd name="T70" fmla="*/ 100 w 138"/>
                      <a:gd name="T71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38" h="298">
                        <a:moveTo>
                          <a:pt x="100" y="0"/>
                        </a:moveTo>
                        <a:lnTo>
                          <a:pt x="38" y="0"/>
                        </a:lnTo>
                        <a:lnTo>
                          <a:pt x="38" y="0"/>
                        </a:lnTo>
                        <a:lnTo>
                          <a:pt x="30" y="0"/>
                        </a:lnTo>
                        <a:lnTo>
                          <a:pt x="24" y="2"/>
                        </a:lnTo>
                        <a:lnTo>
                          <a:pt x="16" y="6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6" y="14"/>
                        </a:lnTo>
                        <a:lnTo>
                          <a:pt x="2" y="20"/>
                        </a:lnTo>
                        <a:lnTo>
                          <a:pt x="0" y="27"/>
                        </a:lnTo>
                        <a:lnTo>
                          <a:pt x="0" y="33"/>
                        </a:lnTo>
                        <a:lnTo>
                          <a:pt x="0" y="129"/>
                        </a:lnTo>
                        <a:lnTo>
                          <a:pt x="0" y="129"/>
                        </a:lnTo>
                        <a:lnTo>
                          <a:pt x="2" y="135"/>
                        </a:lnTo>
                        <a:lnTo>
                          <a:pt x="6" y="139"/>
                        </a:lnTo>
                        <a:lnTo>
                          <a:pt x="6" y="139"/>
                        </a:lnTo>
                        <a:lnTo>
                          <a:pt x="12" y="141"/>
                        </a:lnTo>
                        <a:lnTo>
                          <a:pt x="18" y="139"/>
                        </a:lnTo>
                        <a:lnTo>
                          <a:pt x="18" y="139"/>
                        </a:lnTo>
                        <a:lnTo>
                          <a:pt x="22" y="135"/>
                        </a:lnTo>
                        <a:lnTo>
                          <a:pt x="24" y="129"/>
                        </a:lnTo>
                        <a:lnTo>
                          <a:pt x="24" y="37"/>
                        </a:lnTo>
                        <a:lnTo>
                          <a:pt x="30" y="37"/>
                        </a:lnTo>
                        <a:lnTo>
                          <a:pt x="30" y="282"/>
                        </a:lnTo>
                        <a:lnTo>
                          <a:pt x="30" y="282"/>
                        </a:lnTo>
                        <a:lnTo>
                          <a:pt x="32" y="288"/>
                        </a:lnTo>
                        <a:lnTo>
                          <a:pt x="34" y="294"/>
                        </a:lnTo>
                        <a:lnTo>
                          <a:pt x="40" y="296"/>
                        </a:lnTo>
                        <a:lnTo>
                          <a:pt x="46" y="298"/>
                        </a:lnTo>
                        <a:lnTo>
                          <a:pt x="46" y="298"/>
                        </a:lnTo>
                        <a:lnTo>
                          <a:pt x="52" y="296"/>
                        </a:lnTo>
                        <a:lnTo>
                          <a:pt x="58" y="294"/>
                        </a:lnTo>
                        <a:lnTo>
                          <a:pt x="60" y="288"/>
                        </a:lnTo>
                        <a:lnTo>
                          <a:pt x="62" y="282"/>
                        </a:lnTo>
                        <a:lnTo>
                          <a:pt x="62" y="137"/>
                        </a:lnTo>
                        <a:lnTo>
                          <a:pt x="78" y="137"/>
                        </a:lnTo>
                        <a:lnTo>
                          <a:pt x="78" y="282"/>
                        </a:lnTo>
                        <a:lnTo>
                          <a:pt x="78" y="282"/>
                        </a:lnTo>
                        <a:lnTo>
                          <a:pt x="78" y="288"/>
                        </a:lnTo>
                        <a:lnTo>
                          <a:pt x="80" y="294"/>
                        </a:lnTo>
                        <a:lnTo>
                          <a:pt x="86" y="296"/>
                        </a:lnTo>
                        <a:lnTo>
                          <a:pt x="92" y="298"/>
                        </a:lnTo>
                        <a:lnTo>
                          <a:pt x="92" y="298"/>
                        </a:lnTo>
                        <a:lnTo>
                          <a:pt x="100" y="296"/>
                        </a:lnTo>
                        <a:lnTo>
                          <a:pt x="104" y="294"/>
                        </a:lnTo>
                        <a:lnTo>
                          <a:pt x="106" y="288"/>
                        </a:lnTo>
                        <a:lnTo>
                          <a:pt x="108" y="282"/>
                        </a:lnTo>
                        <a:lnTo>
                          <a:pt x="108" y="37"/>
                        </a:lnTo>
                        <a:lnTo>
                          <a:pt x="116" y="37"/>
                        </a:lnTo>
                        <a:lnTo>
                          <a:pt x="116" y="129"/>
                        </a:lnTo>
                        <a:lnTo>
                          <a:pt x="116" y="129"/>
                        </a:lnTo>
                        <a:lnTo>
                          <a:pt x="116" y="135"/>
                        </a:lnTo>
                        <a:lnTo>
                          <a:pt x="120" y="141"/>
                        </a:lnTo>
                        <a:lnTo>
                          <a:pt x="120" y="141"/>
                        </a:lnTo>
                        <a:lnTo>
                          <a:pt x="126" y="143"/>
                        </a:lnTo>
                        <a:lnTo>
                          <a:pt x="132" y="141"/>
                        </a:lnTo>
                        <a:lnTo>
                          <a:pt x="132" y="141"/>
                        </a:lnTo>
                        <a:lnTo>
                          <a:pt x="138" y="135"/>
                        </a:lnTo>
                        <a:lnTo>
                          <a:pt x="138" y="129"/>
                        </a:lnTo>
                        <a:lnTo>
                          <a:pt x="138" y="35"/>
                        </a:lnTo>
                        <a:lnTo>
                          <a:pt x="138" y="35"/>
                        </a:lnTo>
                        <a:lnTo>
                          <a:pt x="138" y="27"/>
                        </a:lnTo>
                        <a:lnTo>
                          <a:pt x="136" y="22"/>
                        </a:lnTo>
                        <a:lnTo>
                          <a:pt x="132" y="16"/>
                        </a:lnTo>
                        <a:lnTo>
                          <a:pt x="128" y="10"/>
                        </a:lnTo>
                        <a:lnTo>
                          <a:pt x="128" y="10"/>
                        </a:lnTo>
                        <a:lnTo>
                          <a:pt x="122" y="6"/>
                        </a:lnTo>
                        <a:lnTo>
                          <a:pt x="116" y="2"/>
                        </a:lnTo>
                        <a:lnTo>
                          <a:pt x="108" y="0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317" name="Freeform 8"/>
                  <p:cNvSpPr>
                    <a:spLocks/>
                  </p:cNvSpPr>
                  <p:nvPr/>
                </p:nvSpPr>
                <p:spPr bwMode="auto">
                  <a:xfrm>
                    <a:off x="2293938" y="2794000"/>
                    <a:ext cx="101600" cy="101600"/>
                  </a:xfrm>
                  <a:custGeom>
                    <a:avLst/>
                    <a:gdLst>
                      <a:gd name="T0" fmla="*/ 32 w 64"/>
                      <a:gd name="T1" fmla="*/ 64 h 64"/>
                      <a:gd name="T2" fmla="*/ 32 w 64"/>
                      <a:gd name="T3" fmla="*/ 64 h 64"/>
                      <a:gd name="T4" fmla="*/ 38 w 64"/>
                      <a:gd name="T5" fmla="*/ 64 h 64"/>
                      <a:gd name="T6" fmla="*/ 44 w 64"/>
                      <a:gd name="T7" fmla="*/ 62 h 64"/>
                      <a:gd name="T8" fmla="*/ 50 w 64"/>
                      <a:gd name="T9" fmla="*/ 60 h 64"/>
                      <a:gd name="T10" fmla="*/ 54 w 64"/>
                      <a:gd name="T11" fmla="*/ 56 h 64"/>
                      <a:gd name="T12" fmla="*/ 54 w 64"/>
                      <a:gd name="T13" fmla="*/ 56 h 64"/>
                      <a:gd name="T14" fmla="*/ 62 w 64"/>
                      <a:gd name="T15" fmla="*/ 44 h 64"/>
                      <a:gd name="T16" fmla="*/ 64 w 64"/>
                      <a:gd name="T17" fmla="*/ 32 h 64"/>
                      <a:gd name="T18" fmla="*/ 64 w 64"/>
                      <a:gd name="T19" fmla="*/ 32 h 64"/>
                      <a:gd name="T20" fmla="*/ 62 w 64"/>
                      <a:gd name="T21" fmla="*/ 20 h 64"/>
                      <a:gd name="T22" fmla="*/ 54 w 64"/>
                      <a:gd name="T23" fmla="*/ 10 h 64"/>
                      <a:gd name="T24" fmla="*/ 54 w 64"/>
                      <a:gd name="T25" fmla="*/ 10 h 64"/>
                      <a:gd name="T26" fmla="*/ 50 w 64"/>
                      <a:gd name="T27" fmla="*/ 6 h 64"/>
                      <a:gd name="T28" fmla="*/ 44 w 64"/>
                      <a:gd name="T29" fmla="*/ 4 h 64"/>
                      <a:gd name="T30" fmla="*/ 38 w 64"/>
                      <a:gd name="T31" fmla="*/ 2 h 64"/>
                      <a:gd name="T32" fmla="*/ 32 w 64"/>
                      <a:gd name="T33" fmla="*/ 0 h 64"/>
                      <a:gd name="T34" fmla="*/ 32 w 64"/>
                      <a:gd name="T35" fmla="*/ 0 h 64"/>
                      <a:gd name="T36" fmla="*/ 26 w 64"/>
                      <a:gd name="T37" fmla="*/ 2 h 64"/>
                      <a:gd name="T38" fmla="*/ 20 w 64"/>
                      <a:gd name="T39" fmla="*/ 4 h 64"/>
                      <a:gd name="T40" fmla="*/ 14 w 64"/>
                      <a:gd name="T41" fmla="*/ 6 h 64"/>
                      <a:gd name="T42" fmla="*/ 10 w 64"/>
                      <a:gd name="T43" fmla="*/ 10 h 64"/>
                      <a:gd name="T44" fmla="*/ 10 w 64"/>
                      <a:gd name="T45" fmla="*/ 10 h 64"/>
                      <a:gd name="T46" fmla="*/ 6 w 64"/>
                      <a:gd name="T47" fmla="*/ 16 h 64"/>
                      <a:gd name="T48" fmla="*/ 4 w 64"/>
                      <a:gd name="T49" fmla="*/ 20 h 64"/>
                      <a:gd name="T50" fmla="*/ 2 w 64"/>
                      <a:gd name="T51" fmla="*/ 26 h 64"/>
                      <a:gd name="T52" fmla="*/ 0 w 64"/>
                      <a:gd name="T53" fmla="*/ 32 h 64"/>
                      <a:gd name="T54" fmla="*/ 0 w 64"/>
                      <a:gd name="T55" fmla="*/ 32 h 64"/>
                      <a:gd name="T56" fmla="*/ 2 w 64"/>
                      <a:gd name="T57" fmla="*/ 40 h 64"/>
                      <a:gd name="T58" fmla="*/ 4 w 64"/>
                      <a:gd name="T59" fmla="*/ 44 h 64"/>
                      <a:gd name="T60" fmla="*/ 6 w 64"/>
                      <a:gd name="T61" fmla="*/ 50 h 64"/>
                      <a:gd name="T62" fmla="*/ 10 w 64"/>
                      <a:gd name="T63" fmla="*/ 56 h 64"/>
                      <a:gd name="T64" fmla="*/ 10 w 64"/>
                      <a:gd name="T65" fmla="*/ 56 h 64"/>
                      <a:gd name="T66" fmla="*/ 14 w 64"/>
                      <a:gd name="T67" fmla="*/ 60 h 64"/>
                      <a:gd name="T68" fmla="*/ 20 w 64"/>
                      <a:gd name="T69" fmla="*/ 62 h 64"/>
                      <a:gd name="T70" fmla="*/ 26 w 64"/>
                      <a:gd name="T71" fmla="*/ 64 h 64"/>
                      <a:gd name="T72" fmla="*/ 32 w 64"/>
                      <a:gd name="T73" fmla="*/ 64 h 64"/>
                      <a:gd name="T74" fmla="*/ 32 w 64"/>
                      <a:gd name="T75" fmla="*/ 64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4" h="64">
                        <a:moveTo>
                          <a:pt x="32" y="64"/>
                        </a:moveTo>
                        <a:lnTo>
                          <a:pt x="32" y="64"/>
                        </a:lnTo>
                        <a:lnTo>
                          <a:pt x="38" y="64"/>
                        </a:lnTo>
                        <a:lnTo>
                          <a:pt x="44" y="62"/>
                        </a:lnTo>
                        <a:lnTo>
                          <a:pt x="50" y="60"/>
                        </a:lnTo>
                        <a:lnTo>
                          <a:pt x="54" y="56"/>
                        </a:lnTo>
                        <a:lnTo>
                          <a:pt x="54" y="56"/>
                        </a:lnTo>
                        <a:lnTo>
                          <a:pt x="62" y="44"/>
                        </a:lnTo>
                        <a:lnTo>
                          <a:pt x="64" y="32"/>
                        </a:lnTo>
                        <a:lnTo>
                          <a:pt x="64" y="32"/>
                        </a:lnTo>
                        <a:lnTo>
                          <a:pt x="62" y="20"/>
                        </a:lnTo>
                        <a:lnTo>
                          <a:pt x="54" y="10"/>
                        </a:lnTo>
                        <a:lnTo>
                          <a:pt x="54" y="10"/>
                        </a:lnTo>
                        <a:lnTo>
                          <a:pt x="50" y="6"/>
                        </a:lnTo>
                        <a:lnTo>
                          <a:pt x="44" y="4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lnTo>
                          <a:pt x="26" y="2"/>
                        </a:lnTo>
                        <a:lnTo>
                          <a:pt x="20" y="4"/>
                        </a:lnTo>
                        <a:lnTo>
                          <a:pt x="14" y="6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6" y="16"/>
                        </a:lnTo>
                        <a:lnTo>
                          <a:pt x="4" y="20"/>
                        </a:lnTo>
                        <a:lnTo>
                          <a:pt x="2" y="26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2" y="40"/>
                        </a:lnTo>
                        <a:lnTo>
                          <a:pt x="4" y="44"/>
                        </a:lnTo>
                        <a:lnTo>
                          <a:pt x="6" y="50"/>
                        </a:lnTo>
                        <a:lnTo>
                          <a:pt x="10" y="56"/>
                        </a:lnTo>
                        <a:lnTo>
                          <a:pt x="10" y="56"/>
                        </a:lnTo>
                        <a:lnTo>
                          <a:pt x="14" y="60"/>
                        </a:lnTo>
                        <a:lnTo>
                          <a:pt x="20" y="62"/>
                        </a:lnTo>
                        <a:lnTo>
                          <a:pt x="26" y="64"/>
                        </a:lnTo>
                        <a:lnTo>
                          <a:pt x="32" y="64"/>
                        </a:lnTo>
                        <a:lnTo>
                          <a:pt x="32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307" name="그룹 306"/>
                <p:cNvGrpSpPr/>
                <p:nvPr/>
              </p:nvGrpSpPr>
              <p:grpSpPr>
                <a:xfrm>
                  <a:off x="2878571" y="2553677"/>
                  <a:ext cx="327454" cy="870093"/>
                  <a:chOff x="2547938" y="2794000"/>
                  <a:chExt cx="222250" cy="590550"/>
                </a:xfrm>
                <a:solidFill>
                  <a:srgbClr val="586A80"/>
                </a:solidFill>
              </p:grpSpPr>
              <p:sp>
                <p:nvSpPr>
                  <p:cNvPr id="314" name="Freeform 9"/>
                  <p:cNvSpPr>
                    <a:spLocks/>
                  </p:cNvSpPr>
                  <p:nvPr/>
                </p:nvSpPr>
                <p:spPr bwMode="auto">
                  <a:xfrm>
                    <a:off x="2547938" y="2911475"/>
                    <a:ext cx="222250" cy="473075"/>
                  </a:xfrm>
                  <a:custGeom>
                    <a:avLst/>
                    <a:gdLst>
                      <a:gd name="T0" fmla="*/ 40 w 140"/>
                      <a:gd name="T1" fmla="*/ 0 h 298"/>
                      <a:gd name="T2" fmla="*/ 32 w 140"/>
                      <a:gd name="T3" fmla="*/ 0 h 298"/>
                      <a:gd name="T4" fmla="*/ 18 w 140"/>
                      <a:gd name="T5" fmla="*/ 6 h 298"/>
                      <a:gd name="T6" fmla="*/ 12 w 140"/>
                      <a:gd name="T7" fmla="*/ 10 h 298"/>
                      <a:gd name="T8" fmla="*/ 4 w 140"/>
                      <a:gd name="T9" fmla="*/ 20 h 298"/>
                      <a:gd name="T10" fmla="*/ 0 w 140"/>
                      <a:gd name="T11" fmla="*/ 33 h 298"/>
                      <a:gd name="T12" fmla="*/ 0 w 140"/>
                      <a:gd name="T13" fmla="*/ 129 h 298"/>
                      <a:gd name="T14" fmla="*/ 6 w 140"/>
                      <a:gd name="T15" fmla="*/ 139 h 298"/>
                      <a:gd name="T16" fmla="*/ 12 w 140"/>
                      <a:gd name="T17" fmla="*/ 141 h 298"/>
                      <a:gd name="T18" fmla="*/ 18 w 140"/>
                      <a:gd name="T19" fmla="*/ 139 h 298"/>
                      <a:gd name="T20" fmla="*/ 24 w 140"/>
                      <a:gd name="T21" fmla="*/ 129 h 298"/>
                      <a:gd name="T22" fmla="*/ 32 w 140"/>
                      <a:gd name="T23" fmla="*/ 37 h 298"/>
                      <a:gd name="T24" fmla="*/ 32 w 140"/>
                      <a:gd name="T25" fmla="*/ 282 h 298"/>
                      <a:gd name="T26" fmla="*/ 36 w 140"/>
                      <a:gd name="T27" fmla="*/ 294 h 298"/>
                      <a:gd name="T28" fmla="*/ 46 w 140"/>
                      <a:gd name="T29" fmla="*/ 298 h 298"/>
                      <a:gd name="T30" fmla="*/ 54 w 140"/>
                      <a:gd name="T31" fmla="*/ 296 h 298"/>
                      <a:gd name="T32" fmla="*/ 62 w 140"/>
                      <a:gd name="T33" fmla="*/ 288 h 298"/>
                      <a:gd name="T34" fmla="*/ 62 w 140"/>
                      <a:gd name="T35" fmla="*/ 137 h 298"/>
                      <a:gd name="T36" fmla="*/ 78 w 140"/>
                      <a:gd name="T37" fmla="*/ 282 h 298"/>
                      <a:gd name="T38" fmla="*/ 78 w 140"/>
                      <a:gd name="T39" fmla="*/ 288 h 298"/>
                      <a:gd name="T40" fmla="*/ 86 w 140"/>
                      <a:gd name="T41" fmla="*/ 296 h 298"/>
                      <a:gd name="T42" fmla="*/ 94 w 140"/>
                      <a:gd name="T43" fmla="*/ 298 h 298"/>
                      <a:gd name="T44" fmla="*/ 104 w 140"/>
                      <a:gd name="T45" fmla="*/ 294 h 298"/>
                      <a:gd name="T46" fmla="*/ 108 w 140"/>
                      <a:gd name="T47" fmla="*/ 282 h 298"/>
                      <a:gd name="T48" fmla="*/ 116 w 140"/>
                      <a:gd name="T49" fmla="*/ 37 h 298"/>
                      <a:gd name="T50" fmla="*/ 116 w 140"/>
                      <a:gd name="T51" fmla="*/ 129 h 298"/>
                      <a:gd name="T52" fmla="*/ 122 w 140"/>
                      <a:gd name="T53" fmla="*/ 141 h 298"/>
                      <a:gd name="T54" fmla="*/ 128 w 140"/>
                      <a:gd name="T55" fmla="*/ 143 h 298"/>
                      <a:gd name="T56" fmla="*/ 134 w 140"/>
                      <a:gd name="T57" fmla="*/ 141 h 298"/>
                      <a:gd name="T58" fmla="*/ 140 w 140"/>
                      <a:gd name="T59" fmla="*/ 129 h 298"/>
                      <a:gd name="T60" fmla="*/ 140 w 140"/>
                      <a:gd name="T61" fmla="*/ 35 h 298"/>
                      <a:gd name="T62" fmla="*/ 136 w 140"/>
                      <a:gd name="T63" fmla="*/ 22 h 298"/>
                      <a:gd name="T64" fmla="*/ 128 w 140"/>
                      <a:gd name="T65" fmla="*/ 10 h 298"/>
                      <a:gd name="T66" fmla="*/ 124 w 140"/>
                      <a:gd name="T67" fmla="*/ 6 h 298"/>
                      <a:gd name="T68" fmla="*/ 108 w 140"/>
                      <a:gd name="T69" fmla="*/ 0 h 298"/>
                      <a:gd name="T70" fmla="*/ 100 w 140"/>
                      <a:gd name="T71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40" h="298">
                        <a:moveTo>
                          <a:pt x="100" y="0"/>
                        </a:moveTo>
                        <a:lnTo>
                          <a:pt x="40" y="0"/>
                        </a:lnTo>
                        <a:lnTo>
                          <a:pt x="40" y="0"/>
                        </a:lnTo>
                        <a:lnTo>
                          <a:pt x="32" y="0"/>
                        </a:lnTo>
                        <a:lnTo>
                          <a:pt x="24" y="2"/>
                        </a:lnTo>
                        <a:lnTo>
                          <a:pt x="18" y="6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6" y="14"/>
                        </a:lnTo>
                        <a:lnTo>
                          <a:pt x="4" y="20"/>
                        </a:lnTo>
                        <a:lnTo>
                          <a:pt x="2" y="27"/>
                        </a:lnTo>
                        <a:lnTo>
                          <a:pt x="0" y="33"/>
                        </a:lnTo>
                        <a:lnTo>
                          <a:pt x="0" y="129"/>
                        </a:lnTo>
                        <a:lnTo>
                          <a:pt x="0" y="129"/>
                        </a:lnTo>
                        <a:lnTo>
                          <a:pt x="2" y="135"/>
                        </a:lnTo>
                        <a:lnTo>
                          <a:pt x="6" y="139"/>
                        </a:lnTo>
                        <a:lnTo>
                          <a:pt x="6" y="139"/>
                        </a:lnTo>
                        <a:lnTo>
                          <a:pt x="12" y="141"/>
                        </a:lnTo>
                        <a:lnTo>
                          <a:pt x="18" y="139"/>
                        </a:lnTo>
                        <a:lnTo>
                          <a:pt x="18" y="139"/>
                        </a:lnTo>
                        <a:lnTo>
                          <a:pt x="22" y="135"/>
                        </a:lnTo>
                        <a:lnTo>
                          <a:pt x="24" y="129"/>
                        </a:lnTo>
                        <a:lnTo>
                          <a:pt x="24" y="37"/>
                        </a:lnTo>
                        <a:lnTo>
                          <a:pt x="32" y="37"/>
                        </a:lnTo>
                        <a:lnTo>
                          <a:pt x="32" y="282"/>
                        </a:lnTo>
                        <a:lnTo>
                          <a:pt x="32" y="282"/>
                        </a:lnTo>
                        <a:lnTo>
                          <a:pt x="32" y="288"/>
                        </a:lnTo>
                        <a:lnTo>
                          <a:pt x="36" y="294"/>
                        </a:lnTo>
                        <a:lnTo>
                          <a:pt x="40" y="296"/>
                        </a:lnTo>
                        <a:lnTo>
                          <a:pt x="46" y="298"/>
                        </a:lnTo>
                        <a:lnTo>
                          <a:pt x="46" y="298"/>
                        </a:lnTo>
                        <a:lnTo>
                          <a:pt x="54" y="296"/>
                        </a:lnTo>
                        <a:lnTo>
                          <a:pt x="58" y="294"/>
                        </a:lnTo>
                        <a:lnTo>
                          <a:pt x="62" y="288"/>
                        </a:lnTo>
                        <a:lnTo>
                          <a:pt x="62" y="282"/>
                        </a:lnTo>
                        <a:lnTo>
                          <a:pt x="62" y="137"/>
                        </a:lnTo>
                        <a:lnTo>
                          <a:pt x="78" y="137"/>
                        </a:lnTo>
                        <a:lnTo>
                          <a:pt x="78" y="282"/>
                        </a:lnTo>
                        <a:lnTo>
                          <a:pt x="78" y="282"/>
                        </a:lnTo>
                        <a:lnTo>
                          <a:pt x="78" y="288"/>
                        </a:lnTo>
                        <a:lnTo>
                          <a:pt x="82" y="294"/>
                        </a:lnTo>
                        <a:lnTo>
                          <a:pt x="86" y="296"/>
                        </a:lnTo>
                        <a:lnTo>
                          <a:pt x="94" y="298"/>
                        </a:lnTo>
                        <a:lnTo>
                          <a:pt x="94" y="298"/>
                        </a:lnTo>
                        <a:lnTo>
                          <a:pt x="100" y="296"/>
                        </a:lnTo>
                        <a:lnTo>
                          <a:pt x="104" y="294"/>
                        </a:lnTo>
                        <a:lnTo>
                          <a:pt x="108" y="288"/>
                        </a:lnTo>
                        <a:lnTo>
                          <a:pt x="108" y="282"/>
                        </a:lnTo>
                        <a:lnTo>
                          <a:pt x="108" y="37"/>
                        </a:lnTo>
                        <a:lnTo>
                          <a:pt x="116" y="37"/>
                        </a:lnTo>
                        <a:lnTo>
                          <a:pt x="116" y="129"/>
                        </a:lnTo>
                        <a:lnTo>
                          <a:pt x="116" y="129"/>
                        </a:lnTo>
                        <a:lnTo>
                          <a:pt x="118" y="135"/>
                        </a:lnTo>
                        <a:lnTo>
                          <a:pt x="122" y="141"/>
                        </a:lnTo>
                        <a:lnTo>
                          <a:pt x="122" y="141"/>
                        </a:lnTo>
                        <a:lnTo>
                          <a:pt x="128" y="143"/>
                        </a:lnTo>
                        <a:lnTo>
                          <a:pt x="134" y="141"/>
                        </a:lnTo>
                        <a:lnTo>
                          <a:pt x="134" y="141"/>
                        </a:lnTo>
                        <a:lnTo>
                          <a:pt x="138" y="135"/>
                        </a:lnTo>
                        <a:lnTo>
                          <a:pt x="140" y="129"/>
                        </a:lnTo>
                        <a:lnTo>
                          <a:pt x="140" y="35"/>
                        </a:lnTo>
                        <a:lnTo>
                          <a:pt x="140" y="35"/>
                        </a:lnTo>
                        <a:lnTo>
                          <a:pt x="138" y="27"/>
                        </a:lnTo>
                        <a:lnTo>
                          <a:pt x="136" y="22"/>
                        </a:lnTo>
                        <a:lnTo>
                          <a:pt x="134" y="16"/>
                        </a:lnTo>
                        <a:lnTo>
                          <a:pt x="128" y="10"/>
                        </a:lnTo>
                        <a:lnTo>
                          <a:pt x="128" y="10"/>
                        </a:lnTo>
                        <a:lnTo>
                          <a:pt x="124" y="6"/>
                        </a:lnTo>
                        <a:lnTo>
                          <a:pt x="116" y="2"/>
                        </a:lnTo>
                        <a:lnTo>
                          <a:pt x="108" y="0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315" name="Freeform 10"/>
                  <p:cNvSpPr>
                    <a:spLocks/>
                  </p:cNvSpPr>
                  <p:nvPr/>
                </p:nvSpPr>
                <p:spPr bwMode="auto">
                  <a:xfrm>
                    <a:off x="2608263" y="2794000"/>
                    <a:ext cx="98425" cy="101600"/>
                  </a:xfrm>
                  <a:custGeom>
                    <a:avLst/>
                    <a:gdLst>
                      <a:gd name="T0" fmla="*/ 32 w 62"/>
                      <a:gd name="T1" fmla="*/ 64 h 64"/>
                      <a:gd name="T2" fmla="*/ 32 w 62"/>
                      <a:gd name="T3" fmla="*/ 64 h 64"/>
                      <a:gd name="T4" fmla="*/ 38 w 62"/>
                      <a:gd name="T5" fmla="*/ 64 h 64"/>
                      <a:gd name="T6" fmla="*/ 44 w 62"/>
                      <a:gd name="T7" fmla="*/ 62 h 64"/>
                      <a:gd name="T8" fmla="*/ 48 w 62"/>
                      <a:gd name="T9" fmla="*/ 60 h 64"/>
                      <a:gd name="T10" fmla="*/ 54 w 62"/>
                      <a:gd name="T11" fmla="*/ 56 h 64"/>
                      <a:gd name="T12" fmla="*/ 54 w 62"/>
                      <a:gd name="T13" fmla="*/ 56 h 64"/>
                      <a:gd name="T14" fmla="*/ 60 w 62"/>
                      <a:gd name="T15" fmla="*/ 44 h 64"/>
                      <a:gd name="T16" fmla="*/ 62 w 62"/>
                      <a:gd name="T17" fmla="*/ 32 h 64"/>
                      <a:gd name="T18" fmla="*/ 62 w 62"/>
                      <a:gd name="T19" fmla="*/ 32 h 64"/>
                      <a:gd name="T20" fmla="*/ 60 w 62"/>
                      <a:gd name="T21" fmla="*/ 20 h 64"/>
                      <a:gd name="T22" fmla="*/ 54 w 62"/>
                      <a:gd name="T23" fmla="*/ 10 h 64"/>
                      <a:gd name="T24" fmla="*/ 54 w 62"/>
                      <a:gd name="T25" fmla="*/ 10 h 64"/>
                      <a:gd name="T26" fmla="*/ 48 w 62"/>
                      <a:gd name="T27" fmla="*/ 6 h 64"/>
                      <a:gd name="T28" fmla="*/ 44 w 62"/>
                      <a:gd name="T29" fmla="*/ 4 h 64"/>
                      <a:gd name="T30" fmla="*/ 38 w 62"/>
                      <a:gd name="T31" fmla="*/ 2 h 64"/>
                      <a:gd name="T32" fmla="*/ 32 w 62"/>
                      <a:gd name="T33" fmla="*/ 0 h 64"/>
                      <a:gd name="T34" fmla="*/ 32 w 62"/>
                      <a:gd name="T35" fmla="*/ 0 h 64"/>
                      <a:gd name="T36" fmla="*/ 26 w 62"/>
                      <a:gd name="T37" fmla="*/ 2 h 64"/>
                      <a:gd name="T38" fmla="*/ 20 w 62"/>
                      <a:gd name="T39" fmla="*/ 4 h 64"/>
                      <a:gd name="T40" fmla="*/ 14 w 62"/>
                      <a:gd name="T41" fmla="*/ 6 h 64"/>
                      <a:gd name="T42" fmla="*/ 8 w 62"/>
                      <a:gd name="T43" fmla="*/ 10 h 64"/>
                      <a:gd name="T44" fmla="*/ 8 w 62"/>
                      <a:gd name="T45" fmla="*/ 10 h 64"/>
                      <a:gd name="T46" fmla="*/ 4 w 62"/>
                      <a:gd name="T47" fmla="*/ 16 h 64"/>
                      <a:gd name="T48" fmla="*/ 2 w 62"/>
                      <a:gd name="T49" fmla="*/ 20 h 64"/>
                      <a:gd name="T50" fmla="*/ 0 w 62"/>
                      <a:gd name="T51" fmla="*/ 26 h 64"/>
                      <a:gd name="T52" fmla="*/ 0 w 62"/>
                      <a:gd name="T53" fmla="*/ 32 h 64"/>
                      <a:gd name="T54" fmla="*/ 0 w 62"/>
                      <a:gd name="T55" fmla="*/ 32 h 64"/>
                      <a:gd name="T56" fmla="*/ 0 w 62"/>
                      <a:gd name="T57" fmla="*/ 40 h 64"/>
                      <a:gd name="T58" fmla="*/ 2 w 62"/>
                      <a:gd name="T59" fmla="*/ 44 h 64"/>
                      <a:gd name="T60" fmla="*/ 4 w 62"/>
                      <a:gd name="T61" fmla="*/ 50 h 64"/>
                      <a:gd name="T62" fmla="*/ 8 w 62"/>
                      <a:gd name="T63" fmla="*/ 56 h 64"/>
                      <a:gd name="T64" fmla="*/ 8 w 62"/>
                      <a:gd name="T65" fmla="*/ 56 h 64"/>
                      <a:gd name="T66" fmla="*/ 14 w 62"/>
                      <a:gd name="T67" fmla="*/ 60 h 64"/>
                      <a:gd name="T68" fmla="*/ 20 w 62"/>
                      <a:gd name="T69" fmla="*/ 62 h 64"/>
                      <a:gd name="T70" fmla="*/ 26 w 62"/>
                      <a:gd name="T71" fmla="*/ 64 h 64"/>
                      <a:gd name="T72" fmla="*/ 32 w 62"/>
                      <a:gd name="T73" fmla="*/ 64 h 64"/>
                      <a:gd name="T74" fmla="*/ 32 w 62"/>
                      <a:gd name="T75" fmla="*/ 64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2" h="64">
                        <a:moveTo>
                          <a:pt x="32" y="64"/>
                        </a:moveTo>
                        <a:lnTo>
                          <a:pt x="32" y="64"/>
                        </a:lnTo>
                        <a:lnTo>
                          <a:pt x="38" y="64"/>
                        </a:lnTo>
                        <a:lnTo>
                          <a:pt x="44" y="62"/>
                        </a:lnTo>
                        <a:lnTo>
                          <a:pt x="48" y="60"/>
                        </a:lnTo>
                        <a:lnTo>
                          <a:pt x="54" y="56"/>
                        </a:lnTo>
                        <a:lnTo>
                          <a:pt x="54" y="56"/>
                        </a:lnTo>
                        <a:lnTo>
                          <a:pt x="60" y="44"/>
                        </a:lnTo>
                        <a:lnTo>
                          <a:pt x="62" y="32"/>
                        </a:lnTo>
                        <a:lnTo>
                          <a:pt x="62" y="32"/>
                        </a:lnTo>
                        <a:lnTo>
                          <a:pt x="60" y="20"/>
                        </a:lnTo>
                        <a:lnTo>
                          <a:pt x="54" y="10"/>
                        </a:lnTo>
                        <a:lnTo>
                          <a:pt x="54" y="10"/>
                        </a:lnTo>
                        <a:lnTo>
                          <a:pt x="48" y="6"/>
                        </a:lnTo>
                        <a:lnTo>
                          <a:pt x="44" y="4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lnTo>
                          <a:pt x="26" y="2"/>
                        </a:lnTo>
                        <a:lnTo>
                          <a:pt x="20" y="4"/>
                        </a:lnTo>
                        <a:lnTo>
                          <a:pt x="14" y="6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4" y="16"/>
                        </a:lnTo>
                        <a:lnTo>
                          <a:pt x="2" y="20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40"/>
                        </a:lnTo>
                        <a:lnTo>
                          <a:pt x="2" y="44"/>
                        </a:lnTo>
                        <a:lnTo>
                          <a:pt x="4" y="50"/>
                        </a:lnTo>
                        <a:lnTo>
                          <a:pt x="8" y="56"/>
                        </a:lnTo>
                        <a:lnTo>
                          <a:pt x="8" y="56"/>
                        </a:lnTo>
                        <a:lnTo>
                          <a:pt x="14" y="60"/>
                        </a:lnTo>
                        <a:lnTo>
                          <a:pt x="20" y="62"/>
                        </a:lnTo>
                        <a:lnTo>
                          <a:pt x="26" y="64"/>
                        </a:lnTo>
                        <a:lnTo>
                          <a:pt x="32" y="64"/>
                        </a:lnTo>
                        <a:lnTo>
                          <a:pt x="32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308" name="그룹 307"/>
                <p:cNvGrpSpPr/>
                <p:nvPr/>
              </p:nvGrpSpPr>
              <p:grpSpPr>
                <a:xfrm>
                  <a:off x="3341685" y="2553677"/>
                  <a:ext cx="322776" cy="870093"/>
                  <a:chOff x="2862263" y="2794000"/>
                  <a:chExt cx="219075" cy="590550"/>
                </a:xfrm>
                <a:solidFill>
                  <a:srgbClr val="586A80"/>
                </a:solidFill>
              </p:grpSpPr>
              <p:sp>
                <p:nvSpPr>
                  <p:cNvPr id="312" name="Freeform 11"/>
                  <p:cNvSpPr>
                    <a:spLocks/>
                  </p:cNvSpPr>
                  <p:nvPr/>
                </p:nvSpPr>
                <p:spPr bwMode="auto">
                  <a:xfrm>
                    <a:off x="2862263" y="2911475"/>
                    <a:ext cx="219075" cy="473075"/>
                  </a:xfrm>
                  <a:custGeom>
                    <a:avLst/>
                    <a:gdLst>
                      <a:gd name="T0" fmla="*/ 38 w 138"/>
                      <a:gd name="T1" fmla="*/ 0 h 298"/>
                      <a:gd name="T2" fmla="*/ 30 w 138"/>
                      <a:gd name="T3" fmla="*/ 0 h 298"/>
                      <a:gd name="T4" fmla="*/ 16 w 138"/>
                      <a:gd name="T5" fmla="*/ 6 h 298"/>
                      <a:gd name="T6" fmla="*/ 10 w 138"/>
                      <a:gd name="T7" fmla="*/ 10 h 298"/>
                      <a:gd name="T8" fmla="*/ 2 w 138"/>
                      <a:gd name="T9" fmla="*/ 20 h 298"/>
                      <a:gd name="T10" fmla="*/ 0 w 138"/>
                      <a:gd name="T11" fmla="*/ 33 h 298"/>
                      <a:gd name="T12" fmla="*/ 0 w 138"/>
                      <a:gd name="T13" fmla="*/ 129 h 298"/>
                      <a:gd name="T14" fmla="*/ 6 w 138"/>
                      <a:gd name="T15" fmla="*/ 139 h 298"/>
                      <a:gd name="T16" fmla="*/ 12 w 138"/>
                      <a:gd name="T17" fmla="*/ 141 h 298"/>
                      <a:gd name="T18" fmla="*/ 18 w 138"/>
                      <a:gd name="T19" fmla="*/ 139 h 298"/>
                      <a:gd name="T20" fmla="*/ 22 w 138"/>
                      <a:gd name="T21" fmla="*/ 129 h 298"/>
                      <a:gd name="T22" fmla="*/ 30 w 138"/>
                      <a:gd name="T23" fmla="*/ 37 h 298"/>
                      <a:gd name="T24" fmla="*/ 30 w 138"/>
                      <a:gd name="T25" fmla="*/ 282 h 298"/>
                      <a:gd name="T26" fmla="*/ 34 w 138"/>
                      <a:gd name="T27" fmla="*/ 294 h 298"/>
                      <a:gd name="T28" fmla="*/ 46 w 138"/>
                      <a:gd name="T29" fmla="*/ 298 h 298"/>
                      <a:gd name="T30" fmla="*/ 52 w 138"/>
                      <a:gd name="T31" fmla="*/ 296 h 298"/>
                      <a:gd name="T32" fmla="*/ 60 w 138"/>
                      <a:gd name="T33" fmla="*/ 288 h 298"/>
                      <a:gd name="T34" fmla="*/ 62 w 138"/>
                      <a:gd name="T35" fmla="*/ 137 h 298"/>
                      <a:gd name="T36" fmla="*/ 76 w 138"/>
                      <a:gd name="T37" fmla="*/ 282 h 298"/>
                      <a:gd name="T38" fmla="*/ 78 w 138"/>
                      <a:gd name="T39" fmla="*/ 288 h 298"/>
                      <a:gd name="T40" fmla="*/ 86 w 138"/>
                      <a:gd name="T41" fmla="*/ 296 h 298"/>
                      <a:gd name="T42" fmla="*/ 92 w 138"/>
                      <a:gd name="T43" fmla="*/ 298 h 298"/>
                      <a:gd name="T44" fmla="*/ 104 w 138"/>
                      <a:gd name="T45" fmla="*/ 294 h 298"/>
                      <a:gd name="T46" fmla="*/ 108 w 138"/>
                      <a:gd name="T47" fmla="*/ 282 h 298"/>
                      <a:gd name="T48" fmla="*/ 116 w 138"/>
                      <a:gd name="T49" fmla="*/ 37 h 298"/>
                      <a:gd name="T50" fmla="*/ 116 w 138"/>
                      <a:gd name="T51" fmla="*/ 129 h 298"/>
                      <a:gd name="T52" fmla="*/ 120 w 138"/>
                      <a:gd name="T53" fmla="*/ 141 h 298"/>
                      <a:gd name="T54" fmla="*/ 126 w 138"/>
                      <a:gd name="T55" fmla="*/ 143 h 298"/>
                      <a:gd name="T56" fmla="*/ 132 w 138"/>
                      <a:gd name="T57" fmla="*/ 141 h 298"/>
                      <a:gd name="T58" fmla="*/ 138 w 138"/>
                      <a:gd name="T59" fmla="*/ 129 h 298"/>
                      <a:gd name="T60" fmla="*/ 138 w 138"/>
                      <a:gd name="T61" fmla="*/ 35 h 298"/>
                      <a:gd name="T62" fmla="*/ 136 w 138"/>
                      <a:gd name="T63" fmla="*/ 22 h 298"/>
                      <a:gd name="T64" fmla="*/ 128 w 138"/>
                      <a:gd name="T65" fmla="*/ 10 h 298"/>
                      <a:gd name="T66" fmla="*/ 122 w 138"/>
                      <a:gd name="T67" fmla="*/ 6 h 298"/>
                      <a:gd name="T68" fmla="*/ 108 w 138"/>
                      <a:gd name="T69" fmla="*/ 0 h 298"/>
                      <a:gd name="T70" fmla="*/ 100 w 138"/>
                      <a:gd name="T71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38" h="298">
                        <a:moveTo>
                          <a:pt x="100" y="0"/>
                        </a:moveTo>
                        <a:lnTo>
                          <a:pt x="38" y="0"/>
                        </a:lnTo>
                        <a:lnTo>
                          <a:pt x="38" y="0"/>
                        </a:lnTo>
                        <a:lnTo>
                          <a:pt x="30" y="0"/>
                        </a:lnTo>
                        <a:lnTo>
                          <a:pt x="24" y="2"/>
                        </a:lnTo>
                        <a:lnTo>
                          <a:pt x="16" y="6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6" y="14"/>
                        </a:lnTo>
                        <a:lnTo>
                          <a:pt x="2" y="20"/>
                        </a:lnTo>
                        <a:lnTo>
                          <a:pt x="0" y="27"/>
                        </a:lnTo>
                        <a:lnTo>
                          <a:pt x="0" y="33"/>
                        </a:lnTo>
                        <a:lnTo>
                          <a:pt x="0" y="129"/>
                        </a:lnTo>
                        <a:lnTo>
                          <a:pt x="0" y="129"/>
                        </a:lnTo>
                        <a:lnTo>
                          <a:pt x="2" y="135"/>
                        </a:lnTo>
                        <a:lnTo>
                          <a:pt x="6" y="139"/>
                        </a:lnTo>
                        <a:lnTo>
                          <a:pt x="6" y="139"/>
                        </a:lnTo>
                        <a:lnTo>
                          <a:pt x="12" y="141"/>
                        </a:lnTo>
                        <a:lnTo>
                          <a:pt x="18" y="139"/>
                        </a:lnTo>
                        <a:lnTo>
                          <a:pt x="18" y="139"/>
                        </a:lnTo>
                        <a:lnTo>
                          <a:pt x="22" y="135"/>
                        </a:lnTo>
                        <a:lnTo>
                          <a:pt x="22" y="129"/>
                        </a:lnTo>
                        <a:lnTo>
                          <a:pt x="22" y="37"/>
                        </a:lnTo>
                        <a:lnTo>
                          <a:pt x="30" y="37"/>
                        </a:lnTo>
                        <a:lnTo>
                          <a:pt x="30" y="282"/>
                        </a:lnTo>
                        <a:lnTo>
                          <a:pt x="30" y="282"/>
                        </a:lnTo>
                        <a:lnTo>
                          <a:pt x="32" y="288"/>
                        </a:lnTo>
                        <a:lnTo>
                          <a:pt x="34" y="294"/>
                        </a:lnTo>
                        <a:lnTo>
                          <a:pt x="40" y="296"/>
                        </a:lnTo>
                        <a:lnTo>
                          <a:pt x="46" y="298"/>
                        </a:lnTo>
                        <a:lnTo>
                          <a:pt x="46" y="298"/>
                        </a:lnTo>
                        <a:lnTo>
                          <a:pt x="52" y="296"/>
                        </a:lnTo>
                        <a:lnTo>
                          <a:pt x="58" y="294"/>
                        </a:lnTo>
                        <a:lnTo>
                          <a:pt x="60" y="288"/>
                        </a:lnTo>
                        <a:lnTo>
                          <a:pt x="62" y="282"/>
                        </a:lnTo>
                        <a:lnTo>
                          <a:pt x="62" y="137"/>
                        </a:lnTo>
                        <a:lnTo>
                          <a:pt x="76" y="137"/>
                        </a:lnTo>
                        <a:lnTo>
                          <a:pt x="76" y="282"/>
                        </a:lnTo>
                        <a:lnTo>
                          <a:pt x="76" y="282"/>
                        </a:lnTo>
                        <a:lnTo>
                          <a:pt x="78" y="288"/>
                        </a:lnTo>
                        <a:lnTo>
                          <a:pt x="80" y="294"/>
                        </a:lnTo>
                        <a:lnTo>
                          <a:pt x="86" y="296"/>
                        </a:lnTo>
                        <a:lnTo>
                          <a:pt x="92" y="298"/>
                        </a:lnTo>
                        <a:lnTo>
                          <a:pt x="92" y="298"/>
                        </a:lnTo>
                        <a:lnTo>
                          <a:pt x="98" y="296"/>
                        </a:lnTo>
                        <a:lnTo>
                          <a:pt x="104" y="294"/>
                        </a:lnTo>
                        <a:lnTo>
                          <a:pt x="106" y="288"/>
                        </a:lnTo>
                        <a:lnTo>
                          <a:pt x="108" y="282"/>
                        </a:lnTo>
                        <a:lnTo>
                          <a:pt x="108" y="37"/>
                        </a:lnTo>
                        <a:lnTo>
                          <a:pt x="116" y="37"/>
                        </a:lnTo>
                        <a:lnTo>
                          <a:pt x="116" y="129"/>
                        </a:lnTo>
                        <a:lnTo>
                          <a:pt x="116" y="129"/>
                        </a:lnTo>
                        <a:lnTo>
                          <a:pt x="116" y="135"/>
                        </a:lnTo>
                        <a:lnTo>
                          <a:pt x="120" y="141"/>
                        </a:lnTo>
                        <a:lnTo>
                          <a:pt x="120" y="141"/>
                        </a:lnTo>
                        <a:lnTo>
                          <a:pt x="126" y="143"/>
                        </a:lnTo>
                        <a:lnTo>
                          <a:pt x="132" y="141"/>
                        </a:lnTo>
                        <a:lnTo>
                          <a:pt x="132" y="141"/>
                        </a:lnTo>
                        <a:lnTo>
                          <a:pt x="136" y="135"/>
                        </a:lnTo>
                        <a:lnTo>
                          <a:pt x="138" y="129"/>
                        </a:lnTo>
                        <a:lnTo>
                          <a:pt x="138" y="35"/>
                        </a:lnTo>
                        <a:lnTo>
                          <a:pt x="138" y="35"/>
                        </a:lnTo>
                        <a:lnTo>
                          <a:pt x="138" y="27"/>
                        </a:lnTo>
                        <a:lnTo>
                          <a:pt x="136" y="22"/>
                        </a:lnTo>
                        <a:lnTo>
                          <a:pt x="132" y="16"/>
                        </a:lnTo>
                        <a:lnTo>
                          <a:pt x="128" y="10"/>
                        </a:lnTo>
                        <a:lnTo>
                          <a:pt x="128" y="10"/>
                        </a:lnTo>
                        <a:lnTo>
                          <a:pt x="122" y="6"/>
                        </a:lnTo>
                        <a:lnTo>
                          <a:pt x="116" y="2"/>
                        </a:lnTo>
                        <a:lnTo>
                          <a:pt x="108" y="0"/>
                        </a:lnTo>
                        <a:lnTo>
                          <a:pt x="100" y="0"/>
                        </a:lnTo>
                        <a:lnTo>
                          <a:pt x="10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313" name="Freeform 12"/>
                  <p:cNvSpPr>
                    <a:spLocks/>
                  </p:cNvSpPr>
                  <p:nvPr/>
                </p:nvSpPr>
                <p:spPr bwMode="auto">
                  <a:xfrm>
                    <a:off x="2919413" y="2794000"/>
                    <a:ext cx="101600" cy="101600"/>
                  </a:xfrm>
                  <a:custGeom>
                    <a:avLst/>
                    <a:gdLst>
                      <a:gd name="T0" fmla="*/ 32 w 64"/>
                      <a:gd name="T1" fmla="*/ 64 h 64"/>
                      <a:gd name="T2" fmla="*/ 32 w 64"/>
                      <a:gd name="T3" fmla="*/ 64 h 64"/>
                      <a:gd name="T4" fmla="*/ 38 w 64"/>
                      <a:gd name="T5" fmla="*/ 64 h 64"/>
                      <a:gd name="T6" fmla="*/ 44 w 64"/>
                      <a:gd name="T7" fmla="*/ 62 h 64"/>
                      <a:gd name="T8" fmla="*/ 50 w 64"/>
                      <a:gd name="T9" fmla="*/ 60 h 64"/>
                      <a:gd name="T10" fmla="*/ 54 w 64"/>
                      <a:gd name="T11" fmla="*/ 56 h 64"/>
                      <a:gd name="T12" fmla="*/ 54 w 64"/>
                      <a:gd name="T13" fmla="*/ 56 h 64"/>
                      <a:gd name="T14" fmla="*/ 62 w 64"/>
                      <a:gd name="T15" fmla="*/ 44 h 64"/>
                      <a:gd name="T16" fmla="*/ 64 w 64"/>
                      <a:gd name="T17" fmla="*/ 32 h 64"/>
                      <a:gd name="T18" fmla="*/ 64 w 64"/>
                      <a:gd name="T19" fmla="*/ 32 h 64"/>
                      <a:gd name="T20" fmla="*/ 62 w 64"/>
                      <a:gd name="T21" fmla="*/ 20 h 64"/>
                      <a:gd name="T22" fmla="*/ 54 w 64"/>
                      <a:gd name="T23" fmla="*/ 10 h 64"/>
                      <a:gd name="T24" fmla="*/ 54 w 64"/>
                      <a:gd name="T25" fmla="*/ 10 h 64"/>
                      <a:gd name="T26" fmla="*/ 50 w 64"/>
                      <a:gd name="T27" fmla="*/ 6 h 64"/>
                      <a:gd name="T28" fmla="*/ 44 w 64"/>
                      <a:gd name="T29" fmla="*/ 4 h 64"/>
                      <a:gd name="T30" fmla="*/ 38 w 64"/>
                      <a:gd name="T31" fmla="*/ 2 h 64"/>
                      <a:gd name="T32" fmla="*/ 32 w 64"/>
                      <a:gd name="T33" fmla="*/ 0 h 64"/>
                      <a:gd name="T34" fmla="*/ 32 w 64"/>
                      <a:gd name="T35" fmla="*/ 0 h 64"/>
                      <a:gd name="T36" fmla="*/ 26 w 64"/>
                      <a:gd name="T37" fmla="*/ 2 h 64"/>
                      <a:gd name="T38" fmla="*/ 20 w 64"/>
                      <a:gd name="T39" fmla="*/ 4 h 64"/>
                      <a:gd name="T40" fmla="*/ 14 w 64"/>
                      <a:gd name="T41" fmla="*/ 6 h 64"/>
                      <a:gd name="T42" fmla="*/ 10 w 64"/>
                      <a:gd name="T43" fmla="*/ 10 h 64"/>
                      <a:gd name="T44" fmla="*/ 10 w 64"/>
                      <a:gd name="T45" fmla="*/ 10 h 64"/>
                      <a:gd name="T46" fmla="*/ 6 w 64"/>
                      <a:gd name="T47" fmla="*/ 16 h 64"/>
                      <a:gd name="T48" fmla="*/ 2 w 64"/>
                      <a:gd name="T49" fmla="*/ 20 h 64"/>
                      <a:gd name="T50" fmla="*/ 2 w 64"/>
                      <a:gd name="T51" fmla="*/ 26 h 64"/>
                      <a:gd name="T52" fmla="*/ 0 w 64"/>
                      <a:gd name="T53" fmla="*/ 32 h 64"/>
                      <a:gd name="T54" fmla="*/ 0 w 64"/>
                      <a:gd name="T55" fmla="*/ 32 h 64"/>
                      <a:gd name="T56" fmla="*/ 2 w 64"/>
                      <a:gd name="T57" fmla="*/ 40 h 64"/>
                      <a:gd name="T58" fmla="*/ 2 w 64"/>
                      <a:gd name="T59" fmla="*/ 44 h 64"/>
                      <a:gd name="T60" fmla="*/ 6 w 64"/>
                      <a:gd name="T61" fmla="*/ 50 h 64"/>
                      <a:gd name="T62" fmla="*/ 10 w 64"/>
                      <a:gd name="T63" fmla="*/ 56 h 64"/>
                      <a:gd name="T64" fmla="*/ 10 w 64"/>
                      <a:gd name="T65" fmla="*/ 56 h 64"/>
                      <a:gd name="T66" fmla="*/ 14 w 64"/>
                      <a:gd name="T67" fmla="*/ 60 h 64"/>
                      <a:gd name="T68" fmla="*/ 20 w 64"/>
                      <a:gd name="T69" fmla="*/ 62 h 64"/>
                      <a:gd name="T70" fmla="*/ 26 w 64"/>
                      <a:gd name="T71" fmla="*/ 64 h 64"/>
                      <a:gd name="T72" fmla="*/ 32 w 64"/>
                      <a:gd name="T73" fmla="*/ 64 h 64"/>
                      <a:gd name="T74" fmla="*/ 32 w 64"/>
                      <a:gd name="T75" fmla="*/ 64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4" h="64">
                        <a:moveTo>
                          <a:pt x="32" y="64"/>
                        </a:moveTo>
                        <a:lnTo>
                          <a:pt x="32" y="64"/>
                        </a:lnTo>
                        <a:lnTo>
                          <a:pt x="38" y="64"/>
                        </a:lnTo>
                        <a:lnTo>
                          <a:pt x="44" y="62"/>
                        </a:lnTo>
                        <a:lnTo>
                          <a:pt x="50" y="60"/>
                        </a:lnTo>
                        <a:lnTo>
                          <a:pt x="54" y="56"/>
                        </a:lnTo>
                        <a:lnTo>
                          <a:pt x="54" y="56"/>
                        </a:lnTo>
                        <a:lnTo>
                          <a:pt x="62" y="44"/>
                        </a:lnTo>
                        <a:lnTo>
                          <a:pt x="64" y="32"/>
                        </a:lnTo>
                        <a:lnTo>
                          <a:pt x="64" y="32"/>
                        </a:lnTo>
                        <a:lnTo>
                          <a:pt x="62" y="20"/>
                        </a:lnTo>
                        <a:lnTo>
                          <a:pt x="54" y="10"/>
                        </a:lnTo>
                        <a:lnTo>
                          <a:pt x="54" y="10"/>
                        </a:lnTo>
                        <a:lnTo>
                          <a:pt x="50" y="6"/>
                        </a:lnTo>
                        <a:lnTo>
                          <a:pt x="44" y="4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lnTo>
                          <a:pt x="26" y="2"/>
                        </a:lnTo>
                        <a:lnTo>
                          <a:pt x="20" y="4"/>
                        </a:lnTo>
                        <a:lnTo>
                          <a:pt x="14" y="6"/>
                        </a:lnTo>
                        <a:lnTo>
                          <a:pt x="10" y="10"/>
                        </a:lnTo>
                        <a:lnTo>
                          <a:pt x="10" y="10"/>
                        </a:lnTo>
                        <a:lnTo>
                          <a:pt x="6" y="16"/>
                        </a:lnTo>
                        <a:lnTo>
                          <a:pt x="2" y="20"/>
                        </a:lnTo>
                        <a:lnTo>
                          <a:pt x="2" y="26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2" y="40"/>
                        </a:lnTo>
                        <a:lnTo>
                          <a:pt x="2" y="44"/>
                        </a:lnTo>
                        <a:lnTo>
                          <a:pt x="6" y="50"/>
                        </a:lnTo>
                        <a:lnTo>
                          <a:pt x="10" y="56"/>
                        </a:lnTo>
                        <a:lnTo>
                          <a:pt x="10" y="56"/>
                        </a:lnTo>
                        <a:lnTo>
                          <a:pt x="14" y="60"/>
                        </a:lnTo>
                        <a:lnTo>
                          <a:pt x="20" y="62"/>
                        </a:lnTo>
                        <a:lnTo>
                          <a:pt x="26" y="64"/>
                        </a:lnTo>
                        <a:lnTo>
                          <a:pt x="32" y="64"/>
                        </a:lnTo>
                        <a:lnTo>
                          <a:pt x="32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  <p:grpSp>
              <p:nvGrpSpPr>
                <p:cNvPr id="309" name="그룹 308"/>
                <p:cNvGrpSpPr/>
                <p:nvPr/>
              </p:nvGrpSpPr>
              <p:grpSpPr>
                <a:xfrm>
                  <a:off x="3800119" y="2553677"/>
                  <a:ext cx="327454" cy="870093"/>
                  <a:chOff x="3173413" y="2794000"/>
                  <a:chExt cx="222250" cy="590550"/>
                </a:xfrm>
                <a:solidFill>
                  <a:srgbClr val="586A80"/>
                </a:solidFill>
              </p:grpSpPr>
              <p:sp>
                <p:nvSpPr>
                  <p:cNvPr id="310" name="Freeform 13"/>
                  <p:cNvSpPr>
                    <a:spLocks/>
                  </p:cNvSpPr>
                  <p:nvPr/>
                </p:nvSpPr>
                <p:spPr bwMode="auto">
                  <a:xfrm>
                    <a:off x="3173413" y="2911475"/>
                    <a:ext cx="222250" cy="473075"/>
                  </a:xfrm>
                  <a:custGeom>
                    <a:avLst/>
                    <a:gdLst>
                      <a:gd name="T0" fmla="*/ 128 w 140"/>
                      <a:gd name="T1" fmla="*/ 10 h 298"/>
                      <a:gd name="T2" fmla="*/ 116 w 140"/>
                      <a:gd name="T3" fmla="*/ 2 h 298"/>
                      <a:gd name="T4" fmla="*/ 100 w 140"/>
                      <a:gd name="T5" fmla="*/ 0 h 298"/>
                      <a:gd name="T6" fmla="*/ 40 w 140"/>
                      <a:gd name="T7" fmla="*/ 0 h 298"/>
                      <a:gd name="T8" fmla="*/ 24 w 140"/>
                      <a:gd name="T9" fmla="*/ 2 h 298"/>
                      <a:gd name="T10" fmla="*/ 12 w 140"/>
                      <a:gd name="T11" fmla="*/ 10 h 298"/>
                      <a:gd name="T12" fmla="*/ 6 w 140"/>
                      <a:gd name="T13" fmla="*/ 14 h 298"/>
                      <a:gd name="T14" fmla="*/ 2 w 140"/>
                      <a:gd name="T15" fmla="*/ 27 h 298"/>
                      <a:gd name="T16" fmla="*/ 0 w 140"/>
                      <a:gd name="T17" fmla="*/ 129 h 298"/>
                      <a:gd name="T18" fmla="*/ 2 w 140"/>
                      <a:gd name="T19" fmla="*/ 135 h 298"/>
                      <a:gd name="T20" fmla="*/ 6 w 140"/>
                      <a:gd name="T21" fmla="*/ 139 h 298"/>
                      <a:gd name="T22" fmla="*/ 18 w 140"/>
                      <a:gd name="T23" fmla="*/ 139 h 298"/>
                      <a:gd name="T24" fmla="*/ 22 w 140"/>
                      <a:gd name="T25" fmla="*/ 135 h 298"/>
                      <a:gd name="T26" fmla="*/ 24 w 140"/>
                      <a:gd name="T27" fmla="*/ 37 h 298"/>
                      <a:gd name="T28" fmla="*/ 32 w 140"/>
                      <a:gd name="T29" fmla="*/ 282 h 298"/>
                      <a:gd name="T30" fmla="*/ 32 w 140"/>
                      <a:gd name="T31" fmla="*/ 288 h 298"/>
                      <a:gd name="T32" fmla="*/ 40 w 140"/>
                      <a:gd name="T33" fmla="*/ 296 h 298"/>
                      <a:gd name="T34" fmla="*/ 46 w 140"/>
                      <a:gd name="T35" fmla="*/ 298 h 298"/>
                      <a:gd name="T36" fmla="*/ 58 w 140"/>
                      <a:gd name="T37" fmla="*/ 294 h 298"/>
                      <a:gd name="T38" fmla="*/ 62 w 140"/>
                      <a:gd name="T39" fmla="*/ 282 h 298"/>
                      <a:gd name="T40" fmla="*/ 78 w 140"/>
                      <a:gd name="T41" fmla="*/ 137 h 298"/>
                      <a:gd name="T42" fmla="*/ 78 w 140"/>
                      <a:gd name="T43" fmla="*/ 282 h 298"/>
                      <a:gd name="T44" fmla="*/ 82 w 140"/>
                      <a:gd name="T45" fmla="*/ 294 h 298"/>
                      <a:gd name="T46" fmla="*/ 94 w 140"/>
                      <a:gd name="T47" fmla="*/ 298 h 298"/>
                      <a:gd name="T48" fmla="*/ 100 w 140"/>
                      <a:gd name="T49" fmla="*/ 296 h 298"/>
                      <a:gd name="T50" fmla="*/ 108 w 140"/>
                      <a:gd name="T51" fmla="*/ 288 h 298"/>
                      <a:gd name="T52" fmla="*/ 108 w 140"/>
                      <a:gd name="T53" fmla="*/ 37 h 298"/>
                      <a:gd name="T54" fmla="*/ 116 w 140"/>
                      <a:gd name="T55" fmla="*/ 129 h 298"/>
                      <a:gd name="T56" fmla="*/ 118 w 140"/>
                      <a:gd name="T57" fmla="*/ 135 h 298"/>
                      <a:gd name="T58" fmla="*/ 122 w 140"/>
                      <a:gd name="T59" fmla="*/ 141 h 298"/>
                      <a:gd name="T60" fmla="*/ 134 w 140"/>
                      <a:gd name="T61" fmla="*/ 141 h 298"/>
                      <a:gd name="T62" fmla="*/ 138 w 140"/>
                      <a:gd name="T63" fmla="*/ 135 h 298"/>
                      <a:gd name="T64" fmla="*/ 140 w 140"/>
                      <a:gd name="T65" fmla="*/ 35 h 298"/>
                      <a:gd name="T66" fmla="*/ 138 w 140"/>
                      <a:gd name="T67" fmla="*/ 27 h 298"/>
                      <a:gd name="T68" fmla="*/ 134 w 140"/>
                      <a:gd name="T69" fmla="*/ 16 h 298"/>
                      <a:gd name="T70" fmla="*/ 128 w 140"/>
                      <a:gd name="T71" fmla="*/ 1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40" h="298">
                        <a:moveTo>
                          <a:pt x="128" y="10"/>
                        </a:moveTo>
                        <a:lnTo>
                          <a:pt x="128" y="10"/>
                        </a:lnTo>
                        <a:lnTo>
                          <a:pt x="124" y="6"/>
                        </a:lnTo>
                        <a:lnTo>
                          <a:pt x="116" y="2"/>
                        </a:lnTo>
                        <a:lnTo>
                          <a:pt x="108" y="0"/>
                        </a:lnTo>
                        <a:lnTo>
                          <a:pt x="100" y="0"/>
                        </a:lnTo>
                        <a:lnTo>
                          <a:pt x="40" y="0"/>
                        </a:lnTo>
                        <a:lnTo>
                          <a:pt x="40" y="0"/>
                        </a:lnTo>
                        <a:lnTo>
                          <a:pt x="32" y="0"/>
                        </a:lnTo>
                        <a:lnTo>
                          <a:pt x="24" y="2"/>
                        </a:lnTo>
                        <a:lnTo>
                          <a:pt x="18" y="6"/>
                        </a:lnTo>
                        <a:lnTo>
                          <a:pt x="12" y="10"/>
                        </a:lnTo>
                        <a:lnTo>
                          <a:pt x="12" y="10"/>
                        </a:lnTo>
                        <a:lnTo>
                          <a:pt x="6" y="14"/>
                        </a:lnTo>
                        <a:lnTo>
                          <a:pt x="4" y="20"/>
                        </a:lnTo>
                        <a:lnTo>
                          <a:pt x="2" y="27"/>
                        </a:lnTo>
                        <a:lnTo>
                          <a:pt x="0" y="33"/>
                        </a:lnTo>
                        <a:lnTo>
                          <a:pt x="0" y="129"/>
                        </a:lnTo>
                        <a:lnTo>
                          <a:pt x="0" y="129"/>
                        </a:lnTo>
                        <a:lnTo>
                          <a:pt x="2" y="135"/>
                        </a:lnTo>
                        <a:lnTo>
                          <a:pt x="6" y="139"/>
                        </a:lnTo>
                        <a:lnTo>
                          <a:pt x="6" y="139"/>
                        </a:lnTo>
                        <a:lnTo>
                          <a:pt x="12" y="141"/>
                        </a:lnTo>
                        <a:lnTo>
                          <a:pt x="18" y="139"/>
                        </a:lnTo>
                        <a:lnTo>
                          <a:pt x="18" y="139"/>
                        </a:lnTo>
                        <a:lnTo>
                          <a:pt x="22" y="135"/>
                        </a:lnTo>
                        <a:lnTo>
                          <a:pt x="24" y="129"/>
                        </a:lnTo>
                        <a:lnTo>
                          <a:pt x="24" y="37"/>
                        </a:lnTo>
                        <a:lnTo>
                          <a:pt x="32" y="37"/>
                        </a:lnTo>
                        <a:lnTo>
                          <a:pt x="32" y="282"/>
                        </a:lnTo>
                        <a:lnTo>
                          <a:pt x="32" y="282"/>
                        </a:lnTo>
                        <a:lnTo>
                          <a:pt x="32" y="288"/>
                        </a:lnTo>
                        <a:lnTo>
                          <a:pt x="36" y="294"/>
                        </a:lnTo>
                        <a:lnTo>
                          <a:pt x="40" y="296"/>
                        </a:lnTo>
                        <a:lnTo>
                          <a:pt x="46" y="298"/>
                        </a:lnTo>
                        <a:lnTo>
                          <a:pt x="46" y="298"/>
                        </a:lnTo>
                        <a:lnTo>
                          <a:pt x="54" y="296"/>
                        </a:lnTo>
                        <a:lnTo>
                          <a:pt x="58" y="294"/>
                        </a:lnTo>
                        <a:lnTo>
                          <a:pt x="62" y="288"/>
                        </a:lnTo>
                        <a:lnTo>
                          <a:pt x="62" y="282"/>
                        </a:lnTo>
                        <a:lnTo>
                          <a:pt x="62" y="137"/>
                        </a:lnTo>
                        <a:lnTo>
                          <a:pt x="78" y="137"/>
                        </a:lnTo>
                        <a:lnTo>
                          <a:pt x="78" y="282"/>
                        </a:lnTo>
                        <a:lnTo>
                          <a:pt x="78" y="282"/>
                        </a:lnTo>
                        <a:lnTo>
                          <a:pt x="78" y="288"/>
                        </a:lnTo>
                        <a:lnTo>
                          <a:pt x="82" y="294"/>
                        </a:lnTo>
                        <a:lnTo>
                          <a:pt x="86" y="296"/>
                        </a:lnTo>
                        <a:lnTo>
                          <a:pt x="94" y="298"/>
                        </a:lnTo>
                        <a:lnTo>
                          <a:pt x="94" y="298"/>
                        </a:lnTo>
                        <a:lnTo>
                          <a:pt x="100" y="296"/>
                        </a:lnTo>
                        <a:lnTo>
                          <a:pt x="104" y="294"/>
                        </a:lnTo>
                        <a:lnTo>
                          <a:pt x="108" y="288"/>
                        </a:lnTo>
                        <a:lnTo>
                          <a:pt x="108" y="282"/>
                        </a:lnTo>
                        <a:lnTo>
                          <a:pt x="108" y="37"/>
                        </a:lnTo>
                        <a:lnTo>
                          <a:pt x="116" y="37"/>
                        </a:lnTo>
                        <a:lnTo>
                          <a:pt x="116" y="129"/>
                        </a:lnTo>
                        <a:lnTo>
                          <a:pt x="116" y="129"/>
                        </a:lnTo>
                        <a:lnTo>
                          <a:pt x="118" y="135"/>
                        </a:lnTo>
                        <a:lnTo>
                          <a:pt x="122" y="141"/>
                        </a:lnTo>
                        <a:lnTo>
                          <a:pt x="122" y="141"/>
                        </a:lnTo>
                        <a:lnTo>
                          <a:pt x="128" y="143"/>
                        </a:lnTo>
                        <a:lnTo>
                          <a:pt x="134" y="141"/>
                        </a:lnTo>
                        <a:lnTo>
                          <a:pt x="134" y="141"/>
                        </a:lnTo>
                        <a:lnTo>
                          <a:pt x="138" y="135"/>
                        </a:lnTo>
                        <a:lnTo>
                          <a:pt x="140" y="129"/>
                        </a:lnTo>
                        <a:lnTo>
                          <a:pt x="140" y="35"/>
                        </a:lnTo>
                        <a:lnTo>
                          <a:pt x="140" y="35"/>
                        </a:lnTo>
                        <a:lnTo>
                          <a:pt x="138" y="27"/>
                        </a:lnTo>
                        <a:lnTo>
                          <a:pt x="136" y="22"/>
                        </a:lnTo>
                        <a:lnTo>
                          <a:pt x="134" y="16"/>
                        </a:lnTo>
                        <a:lnTo>
                          <a:pt x="128" y="10"/>
                        </a:lnTo>
                        <a:lnTo>
                          <a:pt x="128" y="1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  <p:sp>
                <p:nvSpPr>
                  <p:cNvPr id="311" name="Freeform 14"/>
                  <p:cNvSpPr>
                    <a:spLocks/>
                  </p:cNvSpPr>
                  <p:nvPr/>
                </p:nvSpPr>
                <p:spPr bwMode="auto">
                  <a:xfrm>
                    <a:off x="3233738" y="2794000"/>
                    <a:ext cx="98425" cy="101600"/>
                  </a:xfrm>
                  <a:custGeom>
                    <a:avLst/>
                    <a:gdLst>
                      <a:gd name="T0" fmla="*/ 32 w 62"/>
                      <a:gd name="T1" fmla="*/ 64 h 64"/>
                      <a:gd name="T2" fmla="*/ 32 w 62"/>
                      <a:gd name="T3" fmla="*/ 64 h 64"/>
                      <a:gd name="T4" fmla="*/ 38 w 62"/>
                      <a:gd name="T5" fmla="*/ 64 h 64"/>
                      <a:gd name="T6" fmla="*/ 44 w 62"/>
                      <a:gd name="T7" fmla="*/ 62 h 64"/>
                      <a:gd name="T8" fmla="*/ 48 w 62"/>
                      <a:gd name="T9" fmla="*/ 60 h 64"/>
                      <a:gd name="T10" fmla="*/ 54 w 62"/>
                      <a:gd name="T11" fmla="*/ 56 h 64"/>
                      <a:gd name="T12" fmla="*/ 54 w 62"/>
                      <a:gd name="T13" fmla="*/ 56 h 64"/>
                      <a:gd name="T14" fmla="*/ 60 w 62"/>
                      <a:gd name="T15" fmla="*/ 44 h 64"/>
                      <a:gd name="T16" fmla="*/ 62 w 62"/>
                      <a:gd name="T17" fmla="*/ 32 h 64"/>
                      <a:gd name="T18" fmla="*/ 62 w 62"/>
                      <a:gd name="T19" fmla="*/ 32 h 64"/>
                      <a:gd name="T20" fmla="*/ 60 w 62"/>
                      <a:gd name="T21" fmla="*/ 20 h 64"/>
                      <a:gd name="T22" fmla="*/ 54 w 62"/>
                      <a:gd name="T23" fmla="*/ 10 h 64"/>
                      <a:gd name="T24" fmla="*/ 54 w 62"/>
                      <a:gd name="T25" fmla="*/ 10 h 64"/>
                      <a:gd name="T26" fmla="*/ 48 w 62"/>
                      <a:gd name="T27" fmla="*/ 6 h 64"/>
                      <a:gd name="T28" fmla="*/ 44 w 62"/>
                      <a:gd name="T29" fmla="*/ 4 h 64"/>
                      <a:gd name="T30" fmla="*/ 38 w 62"/>
                      <a:gd name="T31" fmla="*/ 2 h 64"/>
                      <a:gd name="T32" fmla="*/ 32 w 62"/>
                      <a:gd name="T33" fmla="*/ 0 h 64"/>
                      <a:gd name="T34" fmla="*/ 32 w 62"/>
                      <a:gd name="T35" fmla="*/ 0 h 64"/>
                      <a:gd name="T36" fmla="*/ 24 w 62"/>
                      <a:gd name="T37" fmla="*/ 2 h 64"/>
                      <a:gd name="T38" fmla="*/ 20 w 62"/>
                      <a:gd name="T39" fmla="*/ 4 h 64"/>
                      <a:gd name="T40" fmla="*/ 14 w 62"/>
                      <a:gd name="T41" fmla="*/ 6 h 64"/>
                      <a:gd name="T42" fmla="*/ 8 w 62"/>
                      <a:gd name="T43" fmla="*/ 10 h 64"/>
                      <a:gd name="T44" fmla="*/ 8 w 62"/>
                      <a:gd name="T45" fmla="*/ 10 h 64"/>
                      <a:gd name="T46" fmla="*/ 4 w 62"/>
                      <a:gd name="T47" fmla="*/ 16 h 64"/>
                      <a:gd name="T48" fmla="*/ 2 w 62"/>
                      <a:gd name="T49" fmla="*/ 20 h 64"/>
                      <a:gd name="T50" fmla="*/ 0 w 62"/>
                      <a:gd name="T51" fmla="*/ 26 h 64"/>
                      <a:gd name="T52" fmla="*/ 0 w 62"/>
                      <a:gd name="T53" fmla="*/ 32 h 64"/>
                      <a:gd name="T54" fmla="*/ 0 w 62"/>
                      <a:gd name="T55" fmla="*/ 32 h 64"/>
                      <a:gd name="T56" fmla="*/ 0 w 62"/>
                      <a:gd name="T57" fmla="*/ 40 h 64"/>
                      <a:gd name="T58" fmla="*/ 2 w 62"/>
                      <a:gd name="T59" fmla="*/ 44 h 64"/>
                      <a:gd name="T60" fmla="*/ 4 w 62"/>
                      <a:gd name="T61" fmla="*/ 50 h 64"/>
                      <a:gd name="T62" fmla="*/ 8 w 62"/>
                      <a:gd name="T63" fmla="*/ 56 h 64"/>
                      <a:gd name="T64" fmla="*/ 8 w 62"/>
                      <a:gd name="T65" fmla="*/ 56 h 64"/>
                      <a:gd name="T66" fmla="*/ 14 w 62"/>
                      <a:gd name="T67" fmla="*/ 60 h 64"/>
                      <a:gd name="T68" fmla="*/ 20 w 62"/>
                      <a:gd name="T69" fmla="*/ 62 h 64"/>
                      <a:gd name="T70" fmla="*/ 24 w 62"/>
                      <a:gd name="T71" fmla="*/ 64 h 64"/>
                      <a:gd name="T72" fmla="*/ 32 w 62"/>
                      <a:gd name="T73" fmla="*/ 64 h 64"/>
                      <a:gd name="T74" fmla="*/ 32 w 62"/>
                      <a:gd name="T75" fmla="*/ 64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62" h="64">
                        <a:moveTo>
                          <a:pt x="32" y="64"/>
                        </a:moveTo>
                        <a:lnTo>
                          <a:pt x="32" y="64"/>
                        </a:lnTo>
                        <a:lnTo>
                          <a:pt x="38" y="64"/>
                        </a:lnTo>
                        <a:lnTo>
                          <a:pt x="44" y="62"/>
                        </a:lnTo>
                        <a:lnTo>
                          <a:pt x="48" y="60"/>
                        </a:lnTo>
                        <a:lnTo>
                          <a:pt x="54" y="56"/>
                        </a:lnTo>
                        <a:lnTo>
                          <a:pt x="54" y="56"/>
                        </a:lnTo>
                        <a:lnTo>
                          <a:pt x="60" y="44"/>
                        </a:lnTo>
                        <a:lnTo>
                          <a:pt x="62" y="32"/>
                        </a:lnTo>
                        <a:lnTo>
                          <a:pt x="62" y="32"/>
                        </a:lnTo>
                        <a:lnTo>
                          <a:pt x="60" y="20"/>
                        </a:lnTo>
                        <a:lnTo>
                          <a:pt x="54" y="10"/>
                        </a:lnTo>
                        <a:lnTo>
                          <a:pt x="54" y="10"/>
                        </a:lnTo>
                        <a:lnTo>
                          <a:pt x="48" y="6"/>
                        </a:lnTo>
                        <a:lnTo>
                          <a:pt x="44" y="4"/>
                        </a:lnTo>
                        <a:lnTo>
                          <a:pt x="38" y="2"/>
                        </a:lnTo>
                        <a:lnTo>
                          <a:pt x="32" y="0"/>
                        </a:lnTo>
                        <a:lnTo>
                          <a:pt x="32" y="0"/>
                        </a:lnTo>
                        <a:lnTo>
                          <a:pt x="24" y="2"/>
                        </a:lnTo>
                        <a:lnTo>
                          <a:pt x="20" y="4"/>
                        </a:lnTo>
                        <a:lnTo>
                          <a:pt x="14" y="6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4" y="16"/>
                        </a:lnTo>
                        <a:lnTo>
                          <a:pt x="2" y="20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0" y="32"/>
                        </a:lnTo>
                        <a:lnTo>
                          <a:pt x="0" y="40"/>
                        </a:lnTo>
                        <a:lnTo>
                          <a:pt x="2" y="44"/>
                        </a:lnTo>
                        <a:lnTo>
                          <a:pt x="4" y="50"/>
                        </a:lnTo>
                        <a:lnTo>
                          <a:pt x="8" y="56"/>
                        </a:lnTo>
                        <a:lnTo>
                          <a:pt x="8" y="56"/>
                        </a:lnTo>
                        <a:lnTo>
                          <a:pt x="14" y="60"/>
                        </a:lnTo>
                        <a:lnTo>
                          <a:pt x="20" y="62"/>
                        </a:lnTo>
                        <a:lnTo>
                          <a:pt x="24" y="64"/>
                        </a:lnTo>
                        <a:lnTo>
                          <a:pt x="32" y="64"/>
                        </a:lnTo>
                        <a:lnTo>
                          <a:pt x="32" y="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Calibri"/>
                      <a:ea typeface="맑은 고딕"/>
                    </a:endParaRPr>
                  </a:p>
                </p:txBody>
              </p:sp>
            </p:grpSp>
          </p:grpSp>
          <p:grpSp>
            <p:nvGrpSpPr>
              <p:cNvPr id="284" name="그룹 283"/>
              <p:cNvGrpSpPr/>
              <p:nvPr/>
            </p:nvGrpSpPr>
            <p:grpSpPr>
              <a:xfrm>
                <a:off x="4263234" y="2553677"/>
                <a:ext cx="322776" cy="870093"/>
                <a:chOff x="3487738" y="2794000"/>
                <a:chExt cx="219075" cy="590550"/>
              </a:xfrm>
            </p:grpSpPr>
            <p:sp>
              <p:nvSpPr>
                <p:cNvPr id="299" name="Freeform 15"/>
                <p:cNvSpPr>
                  <a:spLocks noEditPoints="1"/>
                </p:cNvSpPr>
                <p:nvPr/>
              </p:nvSpPr>
              <p:spPr bwMode="auto">
                <a:xfrm>
                  <a:off x="3487738" y="2911475"/>
                  <a:ext cx="219075" cy="473075"/>
                </a:xfrm>
                <a:custGeom>
                  <a:avLst/>
                  <a:gdLst>
                    <a:gd name="T0" fmla="*/ 30 w 138"/>
                    <a:gd name="T1" fmla="*/ 282 h 298"/>
                    <a:gd name="T2" fmla="*/ 34 w 138"/>
                    <a:gd name="T3" fmla="*/ 294 h 298"/>
                    <a:gd name="T4" fmla="*/ 46 w 138"/>
                    <a:gd name="T5" fmla="*/ 298 h 298"/>
                    <a:gd name="T6" fmla="*/ 52 w 138"/>
                    <a:gd name="T7" fmla="*/ 296 h 298"/>
                    <a:gd name="T8" fmla="*/ 60 w 138"/>
                    <a:gd name="T9" fmla="*/ 288 h 298"/>
                    <a:gd name="T10" fmla="*/ 60 w 138"/>
                    <a:gd name="T11" fmla="*/ 137 h 298"/>
                    <a:gd name="T12" fmla="*/ 76 w 138"/>
                    <a:gd name="T13" fmla="*/ 282 h 298"/>
                    <a:gd name="T14" fmla="*/ 78 w 138"/>
                    <a:gd name="T15" fmla="*/ 288 h 298"/>
                    <a:gd name="T16" fmla="*/ 86 w 138"/>
                    <a:gd name="T17" fmla="*/ 296 h 298"/>
                    <a:gd name="T18" fmla="*/ 92 w 138"/>
                    <a:gd name="T19" fmla="*/ 298 h 298"/>
                    <a:gd name="T20" fmla="*/ 104 w 138"/>
                    <a:gd name="T21" fmla="*/ 294 h 298"/>
                    <a:gd name="T22" fmla="*/ 108 w 138"/>
                    <a:gd name="T23" fmla="*/ 282 h 298"/>
                    <a:gd name="T24" fmla="*/ 114 w 138"/>
                    <a:gd name="T25" fmla="*/ 37 h 298"/>
                    <a:gd name="T26" fmla="*/ 114 w 138"/>
                    <a:gd name="T27" fmla="*/ 129 h 298"/>
                    <a:gd name="T28" fmla="*/ 120 w 138"/>
                    <a:gd name="T29" fmla="*/ 141 h 298"/>
                    <a:gd name="T30" fmla="*/ 126 w 138"/>
                    <a:gd name="T31" fmla="*/ 143 h 298"/>
                    <a:gd name="T32" fmla="*/ 132 w 138"/>
                    <a:gd name="T33" fmla="*/ 141 h 298"/>
                    <a:gd name="T34" fmla="*/ 138 w 138"/>
                    <a:gd name="T35" fmla="*/ 129 h 298"/>
                    <a:gd name="T36" fmla="*/ 138 w 138"/>
                    <a:gd name="T37" fmla="*/ 35 h 298"/>
                    <a:gd name="T38" fmla="*/ 136 w 138"/>
                    <a:gd name="T39" fmla="*/ 22 h 298"/>
                    <a:gd name="T40" fmla="*/ 128 w 138"/>
                    <a:gd name="T41" fmla="*/ 10 h 298"/>
                    <a:gd name="T42" fmla="*/ 122 w 138"/>
                    <a:gd name="T43" fmla="*/ 6 h 298"/>
                    <a:gd name="T44" fmla="*/ 108 w 138"/>
                    <a:gd name="T45" fmla="*/ 0 h 298"/>
                    <a:gd name="T46" fmla="*/ 38 w 138"/>
                    <a:gd name="T47" fmla="*/ 0 h 298"/>
                    <a:gd name="T48" fmla="*/ 30 w 138"/>
                    <a:gd name="T49" fmla="*/ 0 h 298"/>
                    <a:gd name="T50" fmla="*/ 16 w 138"/>
                    <a:gd name="T51" fmla="*/ 6 h 298"/>
                    <a:gd name="T52" fmla="*/ 10 w 138"/>
                    <a:gd name="T53" fmla="*/ 10 h 298"/>
                    <a:gd name="T54" fmla="*/ 2 w 138"/>
                    <a:gd name="T55" fmla="*/ 20 h 298"/>
                    <a:gd name="T56" fmla="*/ 0 w 138"/>
                    <a:gd name="T57" fmla="*/ 33 h 298"/>
                    <a:gd name="T58" fmla="*/ 0 w 138"/>
                    <a:gd name="T59" fmla="*/ 129 h 298"/>
                    <a:gd name="T60" fmla="*/ 6 w 138"/>
                    <a:gd name="T61" fmla="*/ 139 h 298"/>
                    <a:gd name="T62" fmla="*/ 12 w 138"/>
                    <a:gd name="T63" fmla="*/ 141 h 298"/>
                    <a:gd name="T64" fmla="*/ 18 w 138"/>
                    <a:gd name="T65" fmla="*/ 139 h 298"/>
                    <a:gd name="T66" fmla="*/ 22 w 138"/>
                    <a:gd name="T67" fmla="*/ 129 h 298"/>
                    <a:gd name="T68" fmla="*/ 30 w 138"/>
                    <a:gd name="T69" fmla="*/ 37 h 298"/>
                    <a:gd name="T70" fmla="*/ 30 w 138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30" y="282"/>
                      </a:move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38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0" y="282"/>
                      </a:lnTo>
                      <a:lnTo>
                        <a:pt x="60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4" y="37"/>
                      </a:lnTo>
                      <a:lnTo>
                        <a:pt x="114" y="129"/>
                      </a:lnTo>
                      <a:lnTo>
                        <a:pt x="114" y="129"/>
                      </a:lnTo>
                      <a:lnTo>
                        <a:pt x="116" y="135"/>
                      </a:lnTo>
                      <a:lnTo>
                        <a:pt x="120" y="141"/>
                      </a:lnTo>
                      <a:lnTo>
                        <a:pt x="120" y="141"/>
                      </a:lnTo>
                      <a:lnTo>
                        <a:pt x="126" y="143"/>
                      </a:lnTo>
                      <a:lnTo>
                        <a:pt x="132" y="141"/>
                      </a:lnTo>
                      <a:lnTo>
                        <a:pt x="132" y="141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2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2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22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close/>
                      <a:moveTo>
                        <a:pt x="30" y="282"/>
                      </a:moveTo>
                      <a:lnTo>
                        <a:pt x="30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300" name="Freeform 16"/>
                <p:cNvSpPr>
                  <a:spLocks/>
                </p:cNvSpPr>
                <p:nvPr/>
              </p:nvSpPr>
              <p:spPr bwMode="auto">
                <a:xfrm>
                  <a:off x="3487738" y="2911475"/>
                  <a:ext cx="219075" cy="473075"/>
                </a:xfrm>
                <a:custGeom>
                  <a:avLst/>
                  <a:gdLst>
                    <a:gd name="T0" fmla="*/ 30 w 138"/>
                    <a:gd name="T1" fmla="*/ 282 h 298"/>
                    <a:gd name="T2" fmla="*/ 34 w 138"/>
                    <a:gd name="T3" fmla="*/ 294 h 298"/>
                    <a:gd name="T4" fmla="*/ 46 w 138"/>
                    <a:gd name="T5" fmla="*/ 298 h 298"/>
                    <a:gd name="T6" fmla="*/ 52 w 138"/>
                    <a:gd name="T7" fmla="*/ 296 h 298"/>
                    <a:gd name="T8" fmla="*/ 60 w 138"/>
                    <a:gd name="T9" fmla="*/ 288 h 298"/>
                    <a:gd name="T10" fmla="*/ 60 w 138"/>
                    <a:gd name="T11" fmla="*/ 137 h 298"/>
                    <a:gd name="T12" fmla="*/ 76 w 138"/>
                    <a:gd name="T13" fmla="*/ 282 h 298"/>
                    <a:gd name="T14" fmla="*/ 78 w 138"/>
                    <a:gd name="T15" fmla="*/ 288 h 298"/>
                    <a:gd name="T16" fmla="*/ 86 w 138"/>
                    <a:gd name="T17" fmla="*/ 296 h 298"/>
                    <a:gd name="T18" fmla="*/ 92 w 138"/>
                    <a:gd name="T19" fmla="*/ 298 h 298"/>
                    <a:gd name="T20" fmla="*/ 104 w 138"/>
                    <a:gd name="T21" fmla="*/ 294 h 298"/>
                    <a:gd name="T22" fmla="*/ 108 w 138"/>
                    <a:gd name="T23" fmla="*/ 282 h 298"/>
                    <a:gd name="T24" fmla="*/ 114 w 138"/>
                    <a:gd name="T25" fmla="*/ 37 h 298"/>
                    <a:gd name="T26" fmla="*/ 114 w 138"/>
                    <a:gd name="T27" fmla="*/ 129 h 298"/>
                    <a:gd name="T28" fmla="*/ 120 w 138"/>
                    <a:gd name="T29" fmla="*/ 141 h 298"/>
                    <a:gd name="T30" fmla="*/ 126 w 138"/>
                    <a:gd name="T31" fmla="*/ 143 h 298"/>
                    <a:gd name="T32" fmla="*/ 132 w 138"/>
                    <a:gd name="T33" fmla="*/ 141 h 298"/>
                    <a:gd name="T34" fmla="*/ 138 w 138"/>
                    <a:gd name="T35" fmla="*/ 129 h 298"/>
                    <a:gd name="T36" fmla="*/ 138 w 138"/>
                    <a:gd name="T37" fmla="*/ 35 h 298"/>
                    <a:gd name="T38" fmla="*/ 136 w 138"/>
                    <a:gd name="T39" fmla="*/ 22 h 298"/>
                    <a:gd name="T40" fmla="*/ 128 w 138"/>
                    <a:gd name="T41" fmla="*/ 10 h 298"/>
                    <a:gd name="T42" fmla="*/ 122 w 138"/>
                    <a:gd name="T43" fmla="*/ 6 h 298"/>
                    <a:gd name="T44" fmla="*/ 108 w 138"/>
                    <a:gd name="T45" fmla="*/ 0 h 298"/>
                    <a:gd name="T46" fmla="*/ 38 w 138"/>
                    <a:gd name="T47" fmla="*/ 0 h 298"/>
                    <a:gd name="T48" fmla="*/ 30 w 138"/>
                    <a:gd name="T49" fmla="*/ 0 h 298"/>
                    <a:gd name="T50" fmla="*/ 16 w 138"/>
                    <a:gd name="T51" fmla="*/ 6 h 298"/>
                    <a:gd name="T52" fmla="*/ 10 w 138"/>
                    <a:gd name="T53" fmla="*/ 10 h 298"/>
                    <a:gd name="T54" fmla="*/ 2 w 138"/>
                    <a:gd name="T55" fmla="*/ 20 h 298"/>
                    <a:gd name="T56" fmla="*/ 0 w 138"/>
                    <a:gd name="T57" fmla="*/ 33 h 298"/>
                    <a:gd name="T58" fmla="*/ 0 w 138"/>
                    <a:gd name="T59" fmla="*/ 129 h 298"/>
                    <a:gd name="T60" fmla="*/ 6 w 138"/>
                    <a:gd name="T61" fmla="*/ 139 h 298"/>
                    <a:gd name="T62" fmla="*/ 12 w 138"/>
                    <a:gd name="T63" fmla="*/ 141 h 298"/>
                    <a:gd name="T64" fmla="*/ 18 w 138"/>
                    <a:gd name="T65" fmla="*/ 139 h 298"/>
                    <a:gd name="T66" fmla="*/ 22 w 138"/>
                    <a:gd name="T67" fmla="*/ 129 h 298"/>
                    <a:gd name="T68" fmla="*/ 30 w 138"/>
                    <a:gd name="T69" fmla="*/ 3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8" h="298">
                      <a:moveTo>
                        <a:pt x="30" y="282"/>
                      </a:move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38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0" y="282"/>
                      </a:lnTo>
                      <a:lnTo>
                        <a:pt x="60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4" y="37"/>
                      </a:lnTo>
                      <a:lnTo>
                        <a:pt x="114" y="129"/>
                      </a:lnTo>
                      <a:lnTo>
                        <a:pt x="114" y="129"/>
                      </a:lnTo>
                      <a:lnTo>
                        <a:pt x="116" y="135"/>
                      </a:lnTo>
                      <a:lnTo>
                        <a:pt x="120" y="141"/>
                      </a:lnTo>
                      <a:lnTo>
                        <a:pt x="120" y="141"/>
                      </a:lnTo>
                      <a:lnTo>
                        <a:pt x="126" y="143"/>
                      </a:lnTo>
                      <a:lnTo>
                        <a:pt x="132" y="141"/>
                      </a:lnTo>
                      <a:lnTo>
                        <a:pt x="132" y="141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2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2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22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301" name="Line 17"/>
                <p:cNvSpPr>
                  <a:spLocks noChangeShapeType="1"/>
                </p:cNvSpPr>
                <p:nvPr/>
              </p:nvSpPr>
              <p:spPr bwMode="auto">
                <a:xfrm>
                  <a:off x="3535363" y="335915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302" name="Freeform 18"/>
                <p:cNvSpPr>
                  <a:spLocks noEditPoints="1"/>
                </p:cNvSpPr>
                <p:nvPr/>
              </p:nvSpPr>
              <p:spPr bwMode="auto">
                <a:xfrm>
                  <a:off x="3544888" y="2794000"/>
                  <a:ext cx="101600" cy="101600"/>
                </a:xfrm>
                <a:custGeom>
                  <a:avLst/>
                  <a:gdLst>
                    <a:gd name="T0" fmla="*/ 0 w 64"/>
                    <a:gd name="T1" fmla="*/ 32 h 64"/>
                    <a:gd name="T2" fmla="*/ 0 w 64"/>
                    <a:gd name="T3" fmla="*/ 32 h 64"/>
                    <a:gd name="T4" fmla="*/ 0 w 64"/>
                    <a:gd name="T5" fmla="*/ 40 h 64"/>
                    <a:gd name="T6" fmla="*/ 2 w 64"/>
                    <a:gd name="T7" fmla="*/ 44 h 64"/>
                    <a:gd name="T8" fmla="*/ 6 w 64"/>
                    <a:gd name="T9" fmla="*/ 50 h 64"/>
                    <a:gd name="T10" fmla="*/ 10 w 64"/>
                    <a:gd name="T11" fmla="*/ 56 h 64"/>
                    <a:gd name="T12" fmla="*/ 10 w 64"/>
                    <a:gd name="T13" fmla="*/ 56 h 64"/>
                    <a:gd name="T14" fmla="*/ 14 w 64"/>
                    <a:gd name="T15" fmla="*/ 60 h 64"/>
                    <a:gd name="T16" fmla="*/ 20 w 64"/>
                    <a:gd name="T17" fmla="*/ 62 h 64"/>
                    <a:gd name="T18" fmla="*/ 26 w 64"/>
                    <a:gd name="T19" fmla="*/ 64 h 64"/>
                    <a:gd name="T20" fmla="*/ 32 w 64"/>
                    <a:gd name="T21" fmla="*/ 64 h 64"/>
                    <a:gd name="T22" fmla="*/ 32 w 64"/>
                    <a:gd name="T23" fmla="*/ 64 h 64"/>
                    <a:gd name="T24" fmla="*/ 38 w 64"/>
                    <a:gd name="T25" fmla="*/ 64 h 64"/>
                    <a:gd name="T26" fmla="*/ 44 w 64"/>
                    <a:gd name="T27" fmla="*/ 62 h 64"/>
                    <a:gd name="T28" fmla="*/ 50 w 64"/>
                    <a:gd name="T29" fmla="*/ 60 h 64"/>
                    <a:gd name="T30" fmla="*/ 54 w 64"/>
                    <a:gd name="T31" fmla="*/ 56 h 64"/>
                    <a:gd name="T32" fmla="*/ 54 w 64"/>
                    <a:gd name="T33" fmla="*/ 56 h 64"/>
                    <a:gd name="T34" fmla="*/ 60 w 64"/>
                    <a:gd name="T35" fmla="*/ 44 h 64"/>
                    <a:gd name="T36" fmla="*/ 64 w 64"/>
                    <a:gd name="T37" fmla="*/ 32 h 64"/>
                    <a:gd name="T38" fmla="*/ 64 w 64"/>
                    <a:gd name="T39" fmla="*/ 32 h 64"/>
                    <a:gd name="T40" fmla="*/ 60 w 64"/>
                    <a:gd name="T41" fmla="*/ 20 h 64"/>
                    <a:gd name="T42" fmla="*/ 54 w 64"/>
                    <a:gd name="T43" fmla="*/ 10 h 64"/>
                    <a:gd name="T44" fmla="*/ 54 w 64"/>
                    <a:gd name="T45" fmla="*/ 10 h 64"/>
                    <a:gd name="T46" fmla="*/ 50 w 64"/>
                    <a:gd name="T47" fmla="*/ 6 h 64"/>
                    <a:gd name="T48" fmla="*/ 44 w 64"/>
                    <a:gd name="T49" fmla="*/ 4 h 64"/>
                    <a:gd name="T50" fmla="*/ 38 w 64"/>
                    <a:gd name="T51" fmla="*/ 2 h 64"/>
                    <a:gd name="T52" fmla="*/ 32 w 64"/>
                    <a:gd name="T53" fmla="*/ 0 h 64"/>
                    <a:gd name="T54" fmla="*/ 32 w 64"/>
                    <a:gd name="T55" fmla="*/ 0 h 64"/>
                    <a:gd name="T56" fmla="*/ 26 w 64"/>
                    <a:gd name="T57" fmla="*/ 2 h 64"/>
                    <a:gd name="T58" fmla="*/ 20 w 64"/>
                    <a:gd name="T59" fmla="*/ 4 h 64"/>
                    <a:gd name="T60" fmla="*/ 14 w 64"/>
                    <a:gd name="T61" fmla="*/ 6 h 64"/>
                    <a:gd name="T62" fmla="*/ 10 w 64"/>
                    <a:gd name="T63" fmla="*/ 10 h 64"/>
                    <a:gd name="T64" fmla="*/ 10 w 64"/>
                    <a:gd name="T65" fmla="*/ 10 h 64"/>
                    <a:gd name="T66" fmla="*/ 6 w 64"/>
                    <a:gd name="T67" fmla="*/ 16 h 64"/>
                    <a:gd name="T68" fmla="*/ 2 w 64"/>
                    <a:gd name="T69" fmla="*/ 20 h 64"/>
                    <a:gd name="T70" fmla="*/ 0 w 64"/>
                    <a:gd name="T71" fmla="*/ 26 h 64"/>
                    <a:gd name="T72" fmla="*/ 0 w 64"/>
                    <a:gd name="T73" fmla="*/ 32 h 64"/>
                    <a:gd name="T74" fmla="*/ 0 w 64"/>
                    <a:gd name="T75" fmla="*/ 32 h 64"/>
                    <a:gd name="T76" fmla="*/ 0 w 64"/>
                    <a:gd name="T77" fmla="*/ 32 h 64"/>
                    <a:gd name="T78" fmla="*/ 0 w 64"/>
                    <a:gd name="T79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4" h="64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6" y="50"/>
                      </a:lnTo>
                      <a:lnTo>
                        <a:pt x="10" y="56"/>
                      </a:lnTo>
                      <a:lnTo>
                        <a:pt x="10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26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50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0" y="44"/>
                      </a:lnTo>
                      <a:lnTo>
                        <a:pt x="64" y="32"/>
                      </a:lnTo>
                      <a:lnTo>
                        <a:pt x="64" y="32"/>
                      </a:lnTo>
                      <a:lnTo>
                        <a:pt x="60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0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  <a:moveTo>
                        <a:pt x="0" y="32"/>
                      </a:move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303" name="Freeform 19"/>
                <p:cNvSpPr>
                  <a:spLocks/>
                </p:cNvSpPr>
                <p:nvPr/>
              </p:nvSpPr>
              <p:spPr bwMode="auto">
                <a:xfrm>
                  <a:off x="3544888" y="2794000"/>
                  <a:ext cx="101600" cy="101600"/>
                </a:xfrm>
                <a:custGeom>
                  <a:avLst/>
                  <a:gdLst>
                    <a:gd name="T0" fmla="*/ 0 w 64"/>
                    <a:gd name="T1" fmla="*/ 32 h 64"/>
                    <a:gd name="T2" fmla="*/ 0 w 64"/>
                    <a:gd name="T3" fmla="*/ 32 h 64"/>
                    <a:gd name="T4" fmla="*/ 0 w 64"/>
                    <a:gd name="T5" fmla="*/ 40 h 64"/>
                    <a:gd name="T6" fmla="*/ 2 w 64"/>
                    <a:gd name="T7" fmla="*/ 44 h 64"/>
                    <a:gd name="T8" fmla="*/ 6 w 64"/>
                    <a:gd name="T9" fmla="*/ 50 h 64"/>
                    <a:gd name="T10" fmla="*/ 10 w 64"/>
                    <a:gd name="T11" fmla="*/ 56 h 64"/>
                    <a:gd name="T12" fmla="*/ 10 w 64"/>
                    <a:gd name="T13" fmla="*/ 56 h 64"/>
                    <a:gd name="T14" fmla="*/ 14 w 64"/>
                    <a:gd name="T15" fmla="*/ 60 h 64"/>
                    <a:gd name="T16" fmla="*/ 20 w 64"/>
                    <a:gd name="T17" fmla="*/ 62 h 64"/>
                    <a:gd name="T18" fmla="*/ 26 w 64"/>
                    <a:gd name="T19" fmla="*/ 64 h 64"/>
                    <a:gd name="T20" fmla="*/ 32 w 64"/>
                    <a:gd name="T21" fmla="*/ 64 h 64"/>
                    <a:gd name="T22" fmla="*/ 32 w 64"/>
                    <a:gd name="T23" fmla="*/ 64 h 64"/>
                    <a:gd name="T24" fmla="*/ 38 w 64"/>
                    <a:gd name="T25" fmla="*/ 64 h 64"/>
                    <a:gd name="T26" fmla="*/ 44 w 64"/>
                    <a:gd name="T27" fmla="*/ 62 h 64"/>
                    <a:gd name="T28" fmla="*/ 50 w 64"/>
                    <a:gd name="T29" fmla="*/ 60 h 64"/>
                    <a:gd name="T30" fmla="*/ 54 w 64"/>
                    <a:gd name="T31" fmla="*/ 56 h 64"/>
                    <a:gd name="T32" fmla="*/ 54 w 64"/>
                    <a:gd name="T33" fmla="*/ 56 h 64"/>
                    <a:gd name="T34" fmla="*/ 60 w 64"/>
                    <a:gd name="T35" fmla="*/ 44 h 64"/>
                    <a:gd name="T36" fmla="*/ 64 w 64"/>
                    <a:gd name="T37" fmla="*/ 32 h 64"/>
                    <a:gd name="T38" fmla="*/ 64 w 64"/>
                    <a:gd name="T39" fmla="*/ 32 h 64"/>
                    <a:gd name="T40" fmla="*/ 60 w 64"/>
                    <a:gd name="T41" fmla="*/ 20 h 64"/>
                    <a:gd name="T42" fmla="*/ 54 w 64"/>
                    <a:gd name="T43" fmla="*/ 10 h 64"/>
                    <a:gd name="T44" fmla="*/ 54 w 64"/>
                    <a:gd name="T45" fmla="*/ 10 h 64"/>
                    <a:gd name="T46" fmla="*/ 50 w 64"/>
                    <a:gd name="T47" fmla="*/ 6 h 64"/>
                    <a:gd name="T48" fmla="*/ 44 w 64"/>
                    <a:gd name="T49" fmla="*/ 4 h 64"/>
                    <a:gd name="T50" fmla="*/ 38 w 64"/>
                    <a:gd name="T51" fmla="*/ 2 h 64"/>
                    <a:gd name="T52" fmla="*/ 32 w 64"/>
                    <a:gd name="T53" fmla="*/ 0 h 64"/>
                    <a:gd name="T54" fmla="*/ 32 w 64"/>
                    <a:gd name="T55" fmla="*/ 0 h 64"/>
                    <a:gd name="T56" fmla="*/ 26 w 64"/>
                    <a:gd name="T57" fmla="*/ 2 h 64"/>
                    <a:gd name="T58" fmla="*/ 20 w 64"/>
                    <a:gd name="T59" fmla="*/ 4 h 64"/>
                    <a:gd name="T60" fmla="*/ 14 w 64"/>
                    <a:gd name="T61" fmla="*/ 6 h 64"/>
                    <a:gd name="T62" fmla="*/ 10 w 64"/>
                    <a:gd name="T63" fmla="*/ 10 h 64"/>
                    <a:gd name="T64" fmla="*/ 10 w 64"/>
                    <a:gd name="T65" fmla="*/ 10 h 64"/>
                    <a:gd name="T66" fmla="*/ 6 w 64"/>
                    <a:gd name="T67" fmla="*/ 16 h 64"/>
                    <a:gd name="T68" fmla="*/ 2 w 64"/>
                    <a:gd name="T69" fmla="*/ 20 h 64"/>
                    <a:gd name="T70" fmla="*/ 0 w 64"/>
                    <a:gd name="T71" fmla="*/ 26 h 64"/>
                    <a:gd name="T72" fmla="*/ 0 w 64"/>
                    <a:gd name="T73" fmla="*/ 32 h 64"/>
                    <a:gd name="T74" fmla="*/ 0 w 64"/>
                    <a:gd name="T75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4" h="64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6" y="50"/>
                      </a:lnTo>
                      <a:lnTo>
                        <a:pt x="10" y="56"/>
                      </a:lnTo>
                      <a:lnTo>
                        <a:pt x="10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26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50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0" y="44"/>
                      </a:lnTo>
                      <a:lnTo>
                        <a:pt x="64" y="32"/>
                      </a:lnTo>
                      <a:lnTo>
                        <a:pt x="64" y="32"/>
                      </a:lnTo>
                      <a:lnTo>
                        <a:pt x="60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0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304" name="Line 20"/>
                <p:cNvSpPr>
                  <a:spLocks noChangeShapeType="1"/>
                </p:cNvSpPr>
                <p:nvPr/>
              </p:nvSpPr>
              <p:spPr bwMode="auto">
                <a:xfrm>
                  <a:off x="3544888" y="284480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285" name="그룹 284"/>
              <p:cNvGrpSpPr/>
              <p:nvPr/>
            </p:nvGrpSpPr>
            <p:grpSpPr>
              <a:xfrm>
                <a:off x="4721670" y="2553677"/>
                <a:ext cx="327454" cy="870093"/>
                <a:chOff x="3798888" y="2794000"/>
                <a:chExt cx="222250" cy="590550"/>
              </a:xfrm>
            </p:grpSpPr>
            <p:sp>
              <p:nvSpPr>
                <p:cNvPr id="293" name="Freeform 21"/>
                <p:cNvSpPr>
                  <a:spLocks noEditPoints="1"/>
                </p:cNvSpPr>
                <p:nvPr/>
              </p:nvSpPr>
              <p:spPr bwMode="auto">
                <a:xfrm>
                  <a:off x="3798888" y="2911475"/>
                  <a:ext cx="222250" cy="473075"/>
                </a:xfrm>
                <a:custGeom>
                  <a:avLst/>
                  <a:gdLst>
                    <a:gd name="T0" fmla="*/ 32 w 140"/>
                    <a:gd name="T1" fmla="*/ 282 h 298"/>
                    <a:gd name="T2" fmla="*/ 36 w 140"/>
                    <a:gd name="T3" fmla="*/ 294 h 298"/>
                    <a:gd name="T4" fmla="*/ 46 w 140"/>
                    <a:gd name="T5" fmla="*/ 298 h 298"/>
                    <a:gd name="T6" fmla="*/ 54 w 140"/>
                    <a:gd name="T7" fmla="*/ 296 h 298"/>
                    <a:gd name="T8" fmla="*/ 60 w 140"/>
                    <a:gd name="T9" fmla="*/ 288 h 298"/>
                    <a:gd name="T10" fmla="*/ 62 w 140"/>
                    <a:gd name="T11" fmla="*/ 137 h 298"/>
                    <a:gd name="T12" fmla="*/ 78 w 140"/>
                    <a:gd name="T13" fmla="*/ 282 h 298"/>
                    <a:gd name="T14" fmla="*/ 78 w 140"/>
                    <a:gd name="T15" fmla="*/ 288 h 298"/>
                    <a:gd name="T16" fmla="*/ 86 w 140"/>
                    <a:gd name="T17" fmla="*/ 296 h 298"/>
                    <a:gd name="T18" fmla="*/ 92 w 140"/>
                    <a:gd name="T19" fmla="*/ 298 h 298"/>
                    <a:gd name="T20" fmla="*/ 104 w 140"/>
                    <a:gd name="T21" fmla="*/ 294 h 298"/>
                    <a:gd name="T22" fmla="*/ 108 w 140"/>
                    <a:gd name="T23" fmla="*/ 282 h 298"/>
                    <a:gd name="T24" fmla="*/ 116 w 140"/>
                    <a:gd name="T25" fmla="*/ 37 h 298"/>
                    <a:gd name="T26" fmla="*/ 116 w 140"/>
                    <a:gd name="T27" fmla="*/ 129 h 298"/>
                    <a:gd name="T28" fmla="*/ 122 w 140"/>
                    <a:gd name="T29" fmla="*/ 141 h 298"/>
                    <a:gd name="T30" fmla="*/ 128 w 140"/>
                    <a:gd name="T31" fmla="*/ 143 h 298"/>
                    <a:gd name="T32" fmla="*/ 134 w 140"/>
                    <a:gd name="T33" fmla="*/ 141 h 298"/>
                    <a:gd name="T34" fmla="*/ 140 w 140"/>
                    <a:gd name="T35" fmla="*/ 129 h 298"/>
                    <a:gd name="T36" fmla="*/ 140 w 140"/>
                    <a:gd name="T37" fmla="*/ 35 h 298"/>
                    <a:gd name="T38" fmla="*/ 136 w 140"/>
                    <a:gd name="T39" fmla="*/ 22 h 298"/>
                    <a:gd name="T40" fmla="*/ 128 w 140"/>
                    <a:gd name="T41" fmla="*/ 10 h 298"/>
                    <a:gd name="T42" fmla="*/ 122 w 140"/>
                    <a:gd name="T43" fmla="*/ 6 h 298"/>
                    <a:gd name="T44" fmla="*/ 108 w 140"/>
                    <a:gd name="T45" fmla="*/ 0 h 298"/>
                    <a:gd name="T46" fmla="*/ 40 w 140"/>
                    <a:gd name="T47" fmla="*/ 0 h 298"/>
                    <a:gd name="T48" fmla="*/ 32 w 140"/>
                    <a:gd name="T49" fmla="*/ 0 h 298"/>
                    <a:gd name="T50" fmla="*/ 18 w 140"/>
                    <a:gd name="T51" fmla="*/ 6 h 298"/>
                    <a:gd name="T52" fmla="*/ 12 w 140"/>
                    <a:gd name="T53" fmla="*/ 10 h 298"/>
                    <a:gd name="T54" fmla="*/ 4 w 140"/>
                    <a:gd name="T55" fmla="*/ 20 h 298"/>
                    <a:gd name="T56" fmla="*/ 0 w 140"/>
                    <a:gd name="T57" fmla="*/ 33 h 298"/>
                    <a:gd name="T58" fmla="*/ 0 w 140"/>
                    <a:gd name="T59" fmla="*/ 129 h 298"/>
                    <a:gd name="T60" fmla="*/ 6 w 140"/>
                    <a:gd name="T61" fmla="*/ 139 h 298"/>
                    <a:gd name="T62" fmla="*/ 12 w 140"/>
                    <a:gd name="T63" fmla="*/ 141 h 298"/>
                    <a:gd name="T64" fmla="*/ 18 w 140"/>
                    <a:gd name="T65" fmla="*/ 139 h 298"/>
                    <a:gd name="T66" fmla="*/ 24 w 140"/>
                    <a:gd name="T67" fmla="*/ 129 h 298"/>
                    <a:gd name="T68" fmla="*/ 32 w 140"/>
                    <a:gd name="T69" fmla="*/ 37 h 298"/>
                    <a:gd name="T70" fmla="*/ 32 w 140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0" h="298">
                      <a:moveTo>
                        <a:pt x="32" y="282"/>
                      </a:moveTo>
                      <a:lnTo>
                        <a:pt x="32" y="282"/>
                      </a:lnTo>
                      <a:lnTo>
                        <a:pt x="32" y="288"/>
                      </a:lnTo>
                      <a:lnTo>
                        <a:pt x="36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4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8" y="137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8"/>
                      </a:lnTo>
                      <a:lnTo>
                        <a:pt x="82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8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8" y="135"/>
                      </a:lnTo>
                      <a:lnTo>
                        <a:pt x="122" y="141"/>
                      </a:lnTo>
                      <a:lnTo>
                        <a:pt x="122" y="141"/>
                      </a:lnTo>
                      <a:lnTo>
                        <a:pt x="128" y="143"/>
                      </a:lnTo>
                      <a:lnTo>
                        <a:pt x="134" y="141"/>
                      </a:lnTo>
                      <a:lnTo>
                        <a:pt x="134" y="141"/>
                      </a:lnTo>
                      <a:lnTo>
                        <a:pt x="138" y="135"/>
                      </a:lnTo>
                      <a:lnTo>
                        <a:pt x="140" y="129"/>
                      </a:lnTo>
                      <a:lnTo>
                        <a:pt x="140" y="35"/>
                      </a:lnTo>
                      <a:lnTo>
                        <a:pt x="140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4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2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24" y="2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2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22" y="135"/>
                      </a:lnTo>
                      <a:lnTo>
                        <a:pt x="24" y="129"/>
                      </a:lnTo>
                      <a:lnTo>
                        <a:pt x="24" y="37"/>
                      </a:lnTo>
                      <a:lnTo>
                        <a:pt x="32" y="37"/>
                      </a:lnTo>
                      <a:lnTo>
                        <a:pt x="32" y="282"/>
                      </a:lnTo>
                      <a:close/>
                      <a:moveTo>
                        <a:pt x="32" y="282"/>
                      </a:moveTo>
                      <a:lnTo>
                        <a:pt x="32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94" name="Freeform 22"/>
                <p:cNvSpPr>
                  <a:spLocks/>
                </p:cNvSpPr>
                <p:nvPr/>
              </p:nvSpPr>
              <p:spPr bwMode="auto">
                <a:xfrm>
                  <a:off x="3798888" y="2911475"/>
                  <a:ext cx="222250" cy="473075"/>
                </a:xfrm>
                <a:custGeom>
                  <a:avLst/>
                  <a:gdLst>
                    <a:gd name="T0" fmla="*/ 32 w 140"/>
                    <a:gd name="T1" fmla="*/ 282 h 298"/>
                    <a:gd name="T2" fmla="*/ 36 w 140"/>
                    <a:gd name="T3" fmla="*/ 294 h 298"/>
                    <a:gd name="T4" fmla="*/ 46 w 140"/>
                    <a:gd name="T5" fmla="*/ 298 h 298"/>
                    <a:gd name="T6" fmla="*/ 54 w 140"/>
                    <a:gd name="T7" fmla="*/ 296 h 298"/>
                    <a:gd name="T8" fmla="*/ 60 w 140"/>
                    <a:gd name="T9" fmla="*/ 288 h 298"/>
                    <a:gd name="T10" fmla="*/ 62 w 140"/>
                    <a:gd name="T11" fmla="*/ 137 h 298"/>
                    <a:gd name="T12" fmla="*/ 78 w 140"/>
                    <a:gd name="T13" fmla="*/ 282 h 298"/>
                    <a:gd name="T14" fmla="*/ 78 w 140"/>
                    <a:gd name="T15" fmla="*/ 288 h 298"/>
                    <a:gd name="T16" fmla="*/ 86 w 140"/>
                    <a:gd name="T17" fmla="*/ 296 h 298"/>
                    <a:gd name="T18" fmla="*/ 92 w 140"/>
                    <a:gd name="T19" fmla="*/ 298 h 298"/>
                    <a:gd name="T20" fmla="*/ 104 w 140"/>
                    <a:gd name="T21" fmla="*/ 294 h 298"/>
                    <a:gd name="T22" fmla="*/ 108 w 140"/>
                    <a:gd name="T23" fmla="*/ 282 h 298"/>
                    <a:gd name="T24" fmla="*/ 116 w 140"/>
                    <a:gd name="T25" fmla="*/ 37 h 298"/>
                    <a:gd name="T26" fmla="*/ 116 w 140"/>
                    <a:gd name="T27" fmla="*/ 129 h 298"/>
                    <a:gd name="T28" fmla="*/ 122 w 140"/>
                    <a:gd name="T29" fmla="*/ 141 h 298"/>
                    <a:gd name="T30" fmla="*/ 128 w 140"/>
                    <a:gd name="T31" fmla="*/ 143 h 298"/>
                    <a:gd name="T32" fmla="*/ 134 w 140"/>
                    <a:gd name="T33" fmla="*/ 141 h 298"/>
                    <a:gd name="T34" fmla="*/ 140 w 140"/>
                    <a:gd name="T35" fmla="*/ 129 h 298"/>
                    <a:gd name="T36" fmla="*/ 140 w 140"/>
                    <a:gd name="T37" fmla="*/ 35 h 298"/>
                    <a:gd name="T38" fmla="*/ 136 w 140"/>
                    <a:gd name="T39" fmla="*/ 22 h 298"/>
                    <a:gd name="T40" fmla="*/ 128 w 140"/>
                    <a:gd name="T41" fmla="*/ 10 h 298"/>
                    <a:gd name="T42" fmla="*/ 122 w 140"/>
                    <a:gd name="T43" fmla="*/ 6 h 298"/>
                    <a:gd name="T44" fmla="*/ 108 w 140"/>
                    <a:gd name="T45" fmla="*/ 0 h 298"/>
                    <a:gd name="T46" fmla="*/ 40 w 140"/>
                    <a:gd name="T47" fmla="*/ 0 h 298"/>
                    <a:gd name="T48" fmla="*/ 32 w 140"/>
                    <a:gd name="T49" fmla="*/ 0 h 298"/>
                    <a:gd name="T50" fmla="*/ 18 w 140"/>
                    <a:gd name="T51" fmla="*/ 6 h 298"/>
                    <a:gd name="T52" fmla="*/ 12 w 140"/>
                    <a:gd name="T53" fmla="*/ 10 h 298"/>
                    <a:gd name="T54" fmla="*/ 4 w 140"/>
                    <a:gd name="T55" fmla="*/ 20 h 298"/>
                    <a:gd name="T56" fmla="*/ 0 w 140"/>
                    <a:gd name="T57" fmla="*/ 33 h 298"/>
                    <a:gd name="T58" fmla="*/ 0 w 140"/>
                    <a:gd name="T59" fmla="*/ 129 h 298"/>
                    <a:gd name="T60" fmla="*/ 6 w 140"/>
                    <a:gd name="T61" fmla="*/ 139 h 298"/>
                    <a:gd name="T62" fmla="*/ 12 w 140"/>
                    <a:gd name="T63" fmla="*/ 141 h 298"/>
                    <a:gd name="T64" fmla="*/ 18 w 140"/>
                    <a:gd name="T65" fmla="*/ 139 h 298"/>
                    <a:gd name="T66" fmla="*/ 24 w 140"/>
                    <a:gd name="T67" fmla="*/ 129 h 298"/>
                    <a:gd name="T68" fmla="*/ 32 w 140"/>
                    <a:gd name="T69" fmla="*/ 3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40" h="298">
                      <a:moveTo>
                        <a:pt x="32" y="282"/>
                      </a:moveTo>
                      <a:lnTo>
                        <a:pt x="32" y="282"/>
                      </a:lnTo>
                      <a:lnTo>
                        <a:pt x="32" y="288"/>
                      </a:lnTo>
                      <a:lnTo>
                        <a:pt x="36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4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8" y="137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8"/>
                      </a:lnTo>
                      <a:lnTo>
                        <a:pt x="82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8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8" y="135"/>
                      </a:lnTo>
                      <a:lnTo>
                        <a:pt x="122" y="141"/>
                      </a:lnTo>
                      <a:lnTo>
                        <a:pt x="122" y="141"/>
                      </a:lnTo>
                      <a:lnTo>
                        <a:pt x="128" y="143"/>
                      </a:lnTo>
                      <a:lnTo>
                        <a:pt x="134" y="141"/>
                      </a:lnTo>
                      <a:lnTo>
                        <a:pt x="134" y="141"/>
                      </a:lnTo>
                      <a:lnTo>
                        <a:pt x="138" y="135"/>
                      </a:lnTo>
                      <a:lnTo>
                        <a:pt x="140" y="129"/>
                      </a:lnTo>
                      <a:lnTo>
                        <a:pt x="140" y="35"/>
                      </a:lnTo>
                      <a:lnTo>
                        <a:pt x="140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4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2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24" y="2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2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22" y="135"/>
                      </a:lnTo>
                      <a:lnTo>
                        <a:pt x="24" y="129"/>
                      </a:lnTo>
                      <a:lnTo>
                        <a:pt x="24" y="37"/>
                      </a:lnTo>
                      <a:lnTo>
                        <a:pt x="32" y="37"/>
                      </a:lnTo>
                      <a:lnTo>
                        <a:pt x="32" y="28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95" name="Line 23"/>
                <p:cNvSpPr>
                  <a:spLocks noChangeShapeType="1"/>
                </p:cNvSpPr>
                <p:nvPr/>
              </p:nvSpPr>
              <p:spPr bwMode="auto">
                <a:xfrm>
                  <a:off x="3849688" y="335915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96" name="Freeform 24"/>
                <p:cNvSpPr>
                  <a:spLocks noEditPoints="1"/>
                </p:cNvSpPr>
                <p:nvPr/>
              </p:nvSpPr>
              <p:spPr bwMode="auto">
                <a:xfrm>
                  <a:off x="3859213" y="2794000"/>
                  <a:ext cx="98425" cy="101600"/>
                </a:xfrm>
                <a:custGeom>
                  <a:avLst/>
                  <a:gdLst>
                    <a:gd name="T0" fmla="*/ 0 w 62"/>
                    <a:gd name="T1" fmla="*/ 32 h 64"/>
                    <a:gd name="T2" fmla="*/ 0 w 62"/>
                    <a:gd name="T3" fmla="*/ 32 h 64"/>
                    <a:gd name="T4" fmla="*/ 0 w 62"/>
                    <a:gd name="T5" fmla="*/ 40 h 64"/>
                    <a:gd name="T6" fmla="*/ 2 w 62"/>
                    <a:gd name="T7" fmla="*/ 44 h 64"/>
                    <a:gd name="T8" fmla="*/ 4 w 62"/>
                    <a:gd name="T9" fmla="*/ 50 h 64"/>
                    <a:gd name="T10" fmla="*/ 8 w 62"/>
                    <a:gd name="T11" fmla="*/ 56 h 64"/>
                    <a:gd name="T12" fmla="*/ 8 w 62"/>
                    <a:gd name="T13" fmla="*/ 56 h 64"/>
                    <a:gd name="T14" fmla="*/ 14 w 62"/>
                    <a:gd name="T15" fmla="*/ 60 h 64"/>
                    <a:gd name="T16" fmla="*/ 18 w 62"/>
                    <a:gd name="T17" fmla="*/ 62 h 64"/>
                    <a:gd name="T18" fmla="*/ 24 w 62"/>
                    <a:gd name="T19" fmla="*/ 64 h 64"/>
                    <a:gd name="T20" fmla="*/ 32 w 62"/>
                    <a:gd name="T21" fmla="*/ 64 h 64"/>
                    <a:gd name="T22" fmla="*/ 32 w 62"/>
                    <a:gd name="T23" fmla="*/ 64 h 64"/>
                    <a:gd name="T24" fmla="*/ 38 w 62"/>
                    <a:gd name="T25" fmla="*/ 64 h 64"/>
                    <a:gd name="T26" fmla="*/ 44 w 62"/>
                    <a:gd name="T27" fmla="*/ 62 h 64"/>
                    <a:gd name="T28" fmla="*/ 48 w 62"/>
                    <a:gd name="T29" fmla="*/ 60 h 64"/>
                    <a:gd name="T30" fmla="*/ 54 w 62"/>
                    <a:gd name="T31" fmla="*/ 56 h 64"/>
                    <a:gd name="T32" fmla="*/ 54 w 62"/>
                    <a:gd name="T33" fmla="*/ 56 h 64"/>
                    <a:gd name="T34" fmla="*/ 60 w 62"/>
                    <a:gd name="T35" fmla="*/ 44 h 64"/>
                    <a:gd name="T36" fmla="*/ 62 w 62"/>
                    <a:gd name="T37" fmla="*/ 32 h 64"/>
                    <a:gd name="T38" fmla="*/ 62 w 62"/>
                    <a:gd name="T39" fmla="*/ 32 h 64"/>
                    <a:gd name="T40" fmla="*/ 60 w 62"/>
                    <a:gd name="T41" fmla="*/ 20 h 64"/>
                    <a:gd name="T42" fmla="*/ 54 w 62"/>
                    <a:gd name="T43" fmla="*/ 10 h 64"/>
                    <a:gd name="T44" fmla="*/ 54 w 62"/>
                    <a:gd name="T45" fmla="*/ 10 h 64"/>
                    <a:gd name="T46" fmla="*/ 48 w 62"/>
                    <a:gd name="T47" fmla="*/ 6 h 64"/>
                    <a:gd name="T48" fmla="*/ 44 w 62"/>
                    <a:gd name="T49" fmla="*/ 4 h 64"/>
                    <a:gd name="T50" fmla="*/ 38 w 62"/>
                    <a:gd name="T51" fmla="*/ 2 h 64"/>
                    <a:gd name="T52" fmla="*/ 32 w 62"/>
                    <a:gd name="T53" fmla="*/ 0 h 64"/>
                    <a:gd name="T54" fmla="*/ 32 w 62"/>
                    <a:gd name="T55" fmla="*/ 0 h 64"/>
                    <a:gd name="T56" fmla="*/ 24 w 62"/>
                    <a:gd name="T57" fmla="*/ 2 h 64"/>
                    <a:gd name="T58" fmla="*/ 18 w 62"/>
                    <a:gd name="T59" fmla="*/ 4 h 64"/>
                    <a:gd name="T60" fmla="*/ 14 w 62"/>
                    <a:gd name="T61" fmla="*/ 6 h 64"/>
                    <a:gd name="T62" fmla="*/ 8 w 62"/>
                    <a:gd name="T63" fmla="*/ 10 h 64"/>
                    <a:gd name="T64" fmla="*/ 8 w 62"/>
                    <a:gd name="T65" fmla="*/ 10 h 64"/>
                    <a:gd name="T66" fmla="*/ 4 w 62"/>
                    <a:gd name="T67" fmla="*/ 16 h 64"/>
                    <a:gd name="T68" fmla="*/ 2 w 62"/>
                    <a:gd name="T69" fmla="*/ 20 h 64"/>
                    <a:gd name="T70" fmla="*/ 0 w 62"/>
                    <a:gd name="T71" fmla="*/ 26 h 64"/>
                    <a:gd name="T72" fmla="*/ 0 w 62"/>
                    <a:gd name="T73" fmla="*/ 32 h 64"/>
                    <a:gd name="T74" fmla="*/ 0 w 62"/>
                    <a:gd name="T75" fmla="*/ 32 h 64"/>
                    <a:gd name="T76" fmla="*/ 0 w 62"/>
                    <a:gd name="T77" fmla="*/ 32 h 64"/>
                    <a:gd name="T78" fmla="*/ 0 w 62"/>
                    <a:gd name="T79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2" h="64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4" y="50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4" y="60"/>
                      </a:lnTo>
                      <a:lnTo>
                        <a:pt x="18" y="62"/>
                      </a:lnTo>
                      <a:lnTo>
                        <a:pt x="24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48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0" y="44"/>
                      </a:ln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60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2"/>
                      </a:lnTo>
                      <a:lnTo>
                        <a:pt x="18" y="4"/>
                      </a:lnTo>
                      <a:lnTo>
                        <a:pt x="14" y="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4" y="16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  <a:moveTo>
                        <a:pt x="0" y="32"/>
                      </a:move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97" name="Freeform 25"/>
                <p:cNvSpPr>
                  <a:spLocks/>
                </p:cNvSpPr>
                <p:nvPr/>
              </p:nvSpPr>
              <p:spPr bwMode="auto">
                <a:xfrm>
                  <a:off x="3859213" y="2794000"/>
                  <a:ext cx="98425" cy="101600"/>
                </a:xfrm>
                <a:custGeom>
                  <a:avLst/>
                  <a:gdLst>
                    <a:gd name="T0" fmla="*/ 0 w 62"/>
                    <a:gd name="T1" fmla="*/ 32 h 64"/>
                    <a:gd name="T2" fmla="*/ 0 w 62"/>
                    <a:gd name="T3" fmla="*/ 32 h 64"/>
                    <a:gd name="T4" fmla="*/ 0 w 62"/>
                    <a:gd name="T5" fmla="*/ 40 h 64"/>
                    <a:gd name="T6" fmla="*/ 2 w 62"/>
                    <a:gd name="T7" fmla="*/ 44 h 64"/>
                    <a:gd name="T8" fmla="*/ 4 w 62"/>
                    <a:gd name="T9" fmla="*/ 50 h 64"/>
                    <a:gd name="T10" fmla="*/ 8 w 62"/>
                    <a:gd name="T11" fmla="*/ 56 h 64"/>
                    <a:gd name="T12" fmla="*/ 8 w 62"/>
                    <a:gd name="T13" fmla="*/ 56 h 64"/>
                    <a:gd name="T14" fmla="*/ 14 w 62"/>
                    <a:gd name="T15" fmla="*/ 60 h 64"/>
                    <a:gd name="T16" fmla="*/ 18 w 62"/>
                    <a:gd name="T17" fmla="*/ 62 h 64"/>
                    <a:gd name="T18" fmla="*/ 24 w 62"/>
                    <a:gd name="T19" fmla="*/ 64 h 64"/>
                    <a:gd name="T20" fmla="*/ 32 w 62"/>
                    <a:gd name="T21" fmla="*/ 64 h 64"/>
                    <a:gd name="T22" fmla="*/ 32 w 62"/>
                    <a:gd name="T23" fmla="*/ 64 h 64"/>
                    <a:gd name="T24" fmla="*/ 38 w 62"/>
                    <a:gd name="T25" fmla="*/ 64 h 64"/>
                    <a:gd name="T26" fmla="*/ 44 w 62"/>
                    <a:gd name="T27" fmla="*/ 62 h 64"/>
                    <a:gd name="T28" fmla="*/ 48 w 62"/>
                    <a:gd name="T29" fmla="*/ 60 h 64"/>
                    <a:gd name="T30" fmla="*/ 54 w 62"/>
                    <a:gd name="T31" fmla="*/ 56 h 64"/>
                    <a:gd name="T32" fmla="*/ 54 w 62"/>
                    <a:gd name="T33" fmla="*/ 56 h 64"/>
                    <a:gd name="T34" fmla="*/ 60 w 62"/>
                    <a:gd name="T35" fmla="*/ 44 h 64"/>
                    <a:gd name="T36" fmla="*/ 62 w 62"/>
                    <a:gd name="T37" fmla="*/ 32 h 64"/>
                    <a:gd name="T38" fmla="*/ 62 w 62"/>
                    <a:gd name="T39" fmla="*/ 32 h 64"/>
                    <a:gd name="T40" fmla="*/ 60 w 62"/>
                    <a:gd name="T41" fmla="*/ 20 h 64"/>
                    <a:gd name="T42" fmla="*/ 54 w 62"/>
                    <a:gd name="T43" fmla="*/ 10 h 64"/>
                    <a:gd name="T44" fmla="*/ 54 w 62"/>
                    <a:gd name="T45" fmla="*/ 10 h 64"/>
                    <a:gd name="T46" fmla="*/ 48 w 62"/>
                    <a:gd name="T47" fmla="*/ 6 h 64"/>
                    <a:gd name="T48" fmla="*/ 44 w 62"/>
                    <a:gd name="T49" fmla="*/ 4 h 64"/>
                    <a:gd name="T50" fmla="*/ 38 w 62"/>
                    <a:gd name="T51" fmla="*/ 2 h 64"/>
                    <a:gd name="T52" fmla="*/ 32 w 62"/>
                    <a:gd name="T53" fmla="*/ 0 h 64"/>
                    <a:gd name="T54" fmla="*/ 32 w 62"/>
                    <a:gd name="T55" fmla="*/ 0 h 64"/>
                    <a:gd name="T56" fmla="*/ 24 w 62"/>
                    <a:gd name="T57" fmla="*/ 2 h 64"/>
                    <a:gd name="T58" fmla="*/ 18 w 62"/>
                    <a:gd name="T59" fmla="*/ 4 h 64"/>
                    <a:gd name="T60" fmla="*/ 14 w 62"/>
                    <a:gd name="T61" fmla="*/ 6 h 64"/>
                    <a:gd name="T62" fmla="*/ 8 w 62"/>
                    <a:gd name="T63" fmla="*/ 10 h 64"/>
                    <a:gd name="T64" fmla="*/ 8 w 62"/>
                    <a:gd name="T65" fmla="*/ 10 h 64"/>
                    <a:gd name="T66" fmla="*/ 4 w 62"/>
                    <a:gd name="T67" fmla="*/ 16 h 64"/>
                    <a:gd name="T68" fmla="*/ 2 w 62"/>
                    <a:gd name="T69" fmla="*/ 20 h 64"/>
                    <a:gd name="T70" fmla="*/ 0 w 62"/>
                    <a:gd name="T71" fmla="*/ 26 h 64"/>
                    <a:gd name="T72" fmla="*/ 0 w 62"/>
                    <a:gd name="T73" fmla="*/ 32 h 64"/>
                    <a:gd name="T74" fmla="*/ 0 w 62"/>
                    <a:gd name="T75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2" h="64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4" y="50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4" y="60"/>
                      </a:lnTo>
                      <a:lnTo>
                        <a:pt x="18" y="62"/>
                      </a:lnTo>
                      <a:lnTo>
                        <a:pt x="24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48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0" y="44"/>
                      </a:ln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60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2"/>
                      </a:lnTo>
                      <a:lnTo>
                        <a:pt x="18" y="4"/>
                      </a:lnTo>
                      <a:lnTo>
                        <a:pt x="14" y="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4" y="16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98" name="Line 26"/>
                <p:cNvSpPr>
                  <a:spLocks noChangeShapeType="1"/>
                </p:cNvSpPr>
                <p:nvPr/>
              </p:nvSpPr>
              <p:spPr bwMode="auto">
                <a:xfrm>
                  <a:off x="3859213" y="284480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  <p:grpSp>
            <p:nvGrpSpPr>
              <p:cNvPr id="286" name="그룹 285"/>
              <p:cNvGrpSpPr/>
              <p:nvPr/>
            </p:nvGrpSpPr>
            <p:grpSpPr>
              <a:xfrm>
                <a:off x="5184783" y="2553677"/>
                <a:ext cx="322776" cy="870093"/>
                <a:chOff x="4113213" y="2794000"/>
                <a:chExt cx="219075" cy="590550"/>
              </a:xfrm>
            </p:grpSpPr>
            <p:sp>
              <p:nvSpPr>
                <p:cNvPr id="287" name="Freeform 27"/>
                <p:cNvSpPr>
                  <a:spLocks noEditPoints="1"/>
                </p:cNvSpPr>
                <p:nvPr/>
              </p:nvSpPr>
              <p:spPr bwMode="auto">
                <a:xfrm>
                  <a:off x="4113213" y="2911475"/>
                  <a:ext cx="219075" cy="473075"/>
                </a:xfrm>
                <a:custGeom>
                  <a:avLst/>
                  <a:gdLst>
                    <a:gd name="T0" fmla="*/ 30 w 138"/>
                    <a:gd name="T1" fmla="*/ 282 h 298"/>
                    <a:gd name="T2" fmla="*/ 34 w 138"/>
                    <a:gd name="T3" fmla="*/ 294 h 298"/>
                    <a:gd name="T4" fmla="*/ 46 w 138"/>
                    <a:gd name="T5" fmla="*/ 298 h 298"/>
                    <a:gd name="T6" fmla="*/ 52 w 138"/>
                    <a:gd name="T7" fmla="*/ 296 h 298"/>
                    <a:gd name="T8" fmla="*/ 60 w 138"/>
                    <a:gd name="T9" fmla="*/ 288 h 298"/>
                    <a:gd name="T10" fmla="*/ 60 w 138"/>
                    <a:gd name="T11" fmla="*/ 137 h 298"/>
                    <a:gd name="T12" fmla="*/ 76 w 138"/>
                    <a:gd name="T13" fmla="*/ 282 h 298"/>
                    <a:gd name="T14" fmla="*/ 78 w 138"/>
                    <a:gd name="T15" fmla="*/ 288 h 298"/>
                    <a:gd name="T16" fmla="*/ 86 w 138"/>
                    <a:gd name="T17" fmla="*/ 296 h 298"/>
                    <a:gd name="T18" fmla="*/ 92 w 138"/>
                    <a:gd name="T19" fmla="*/ 298 h 298"/>
                    <a:gd name="T20" fmla="*/ 104 w 138"/>
                    <a:gd name="T21" fmla="*/ 294 h 298"/>
                    <a:gd name="T22" fmla="*/ 108 w 138"/>
                    <a:gd name="T23" fmla="*/ 282 h 298"/>
                    <a:gd name="T24" fmla="*/ 114 w 138"/>
                    <a:gd name="T25" fmla="*/ 37 h 298"/>
                    <a:gd name="T26" fmla="*/ 114 w 138"/>
                    <a:gd name="T27" fmla="*/ 129 h 298"/>
                    <a:gd name="T28" fmla="*/ 120 w 138"/>
                    <a:gd name="T29" fmla="*/ 141 h 298"/>
                    <a:gd name="T30" fmla="*/ 126 w 138"/>
                    <a:gd name="T31" fmla="*/ 143 h 298"/>
                    <a:gd name="T32" fmla="*/ 132 w 138"/>
                    <a:gd name="T33" fmla="*/ 141 h 298"/>
                    <a:gd name="T34" fmla="*/ 138 w 138"/>
                    <a:gd name="T35" fmla="*/ 129 h 298"/>
                    <a:gd name="T36" fmla="*/ 138 w 138"/>
                    <a:gd name="T37" fmla="*/ 35 h 298"/>
                    <a:gd name="T38" fmla="*/ 136 w 138"/>
                    <a:gd name="T39" fmla="*/ 22 h 298"/>
                    <a:gd name="T40" fmla="*/ 128 w 138"/>
                    <a:gd name="T41" fmla="*/ 10 h 298"/>
                    <a:gd name="T42" fmla="*/ 122 w 138"/>
                    <a:gd name="T43" fmla="*/ 6 h 298"/>
                    <a:gd name="T44" fmla="*/ 108 w 138"/>
                    <a:gd name="T45" fmla="*/ 0 h 298"/>
                    <a:gd name="T46" fmla="*/ 38 w 138"/>
                    <a:gd name="T47" fmla="*/ 0 h 298"/>
                    <a:gd name="T48" fmla="*/ 30 w 138"/>
                    <a:gd name="T49" fmla="*/ 0 h 298"/>
                    <a:gd name="T50" fmla="*/ 16 w 138"/>
                    <a:gd name="T51" fmla="*/ 6 h 298"/>
                    <a:gd name="T52" fmla="*/ 10 w 138"/>
                    <a:gd name="T53" fmla="*/ 10 h 298"/>
                    <a:gd name="T54" fmla="*/ 2 w 138"/>
                    <a:gd name="T55" fmla="*/ 20 h 298"/>
                    <a:gd name="T56" fmla="*/ 0 w 138"/>
                    <a:gd name="T57" fmla="*/ 33 h 298"/>
                    <a:gd name="T58" fmla="*/ 0 w 138"/>
                    <a:gd name="T59" fmla="*/ 129 h 298"/>
                    <a:gd name="T60" fmla="*/ 6 w 138"/>
                    <a:gd name="T61" fmla="*/ 139 h 298"/>
                    <a:gd name="T62" fmla="*/ 12 w 138"/>
                    <a:gd name="T63" fmla="*/ 141 h 298"/>
                    <a:gd name="T64" fmla="*/ 16 w 138"/>
                    <a:gd name="T65" fmla="*/ 139 h 298"/>
                    <a:gd name="T66" fmla="*/ 22 w 138"/>
                    <a:gd name="T67" fmla="*/ 129 h 298"/>
                    <a:gd name="T68" fmla="*/ 30 w 138"/>
                    <a:gd name="T69" fmla="*/ 37 h 298"/>
                    <a:gd name="T70" fmla="*/ 30 w 138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30" y="282"/>
                      </a:move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38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6" y="294"/>
                      </a:lnTo>
                      <a:lnTo>
                        <a:pt x="60" y="288"/>
                      </a:lnTo>
                      <a:lnTo>
                        <a:pt x="60" y="282"/>
                      </a:lnTo>
                      <a:lnTo>
                        <a:pt x="60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4" y="37"/>
                      </a:lnTo>
                      <a:lnTo>
                        <a:pt x="114" y="129"/>
                      </a:lnTo>
                      <a:lnTo>
                        <a:pt x="114" y="129"/>
                      </a:lnTo>
                      <a:lnTo>
                        <a:pt x="116" y="135"/>
                      </a:lnTo>
                      <a:lnTo>
                        <a:pt x="120" y="141"/>
                      </a:lnTo>
                      <a:lnTo>
                        <a:pt x="120" y="141"/>
                      </a:lnTo>
                      <a:lnTo>
                        <a:pt x="126" y="143"/>
                      </a:lnTo>
                      <a:lnTo>
                        <a:pt x="132" y="141"/>
                      </a:lnTo>
                      <a:lnTo>
                        <a:pt x="132" y="141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2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2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98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0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6" y="139"/>
                      </a:lnTo>
                      <a:lnTo>
                        <a:pt x="16" y="139"/>
                      </a:lnTo>
                      <a:lnTo>
                        <a:pt x="22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close/>
                      <a:moveTo>
                        <a:pt x="30" y="282"/>
                      </a:moveTo>
                      <a:lnTo>
                        <a:pt x="30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88" name="Freeform 28"/>
                <p:cNvSpPr>
                  <a:spLocks/>
                </p:cNvSpPr>
                <p:nvPr/>
              </p:nvSpPr>
              <p:spPr bwMode="auto">
                <a:xfrm>
                  <a:off x="4113213" y="2911475"/>
                  <a:ext cx="219075" cy="473075"/>
                </a:xfrm>
                <a:custGeom>
                  <a:avLst/>
                  <a:gdLst>
                    <a:gd name="T0" fmla="*/ 30 w 138"/>
                    <a:gd name="T1" fmla="*/ 282 h 298"/>
                    <a:gd name="T2" fmla="*/ 34 w 138"/>
                    <a:gd name="T3" fmla="*/ 294 h 298"/>
                    <a:gd name="T4" fmla="*/ 46 w 138"/>
                    <a:gd name="T5" fmla="*/ 298 h 298"/>
                    <a:gd name="T6" fmla="*/ 52 w 138"/>
                    <a:gd name="T7" fmla="*/ 296 h 298"/>
                    <a:gd name="T8" fmla="*/ 60 w 138"/>
                    <a:gd name="T9" fmla="*/ 288 h 298"/>
                    <a:gd name="T10" fmla="*/ 60 w 138"/>
                    <a:gd name="T11" fmla="*/ 137 h 298"/>
                    <a:gd name="T12" fmla="*/ 76 w 138"/>
                    <a:gd name="T13" fmla="*/ 282 h 298"/>
                    <a:gd name="T14" fmla="*/ 78 w 138"/>
                    <a:gd name="T15" fmla="*/ 288 h 298"/>
                    <a:gd name="T16" fmla="*/ 86 w 138"/>
                    <a:gd name="T17" fmla="*/ 296 h 298"/>
                    <a:gd name="T18" fmla="*/ 92 w 138"/>
                    <a:gd name="T19" fmla="*/ 298 h 298"/>
                    <a:gd name="T20" fmla="*/ 104 w 138"/>
                    <a:gd name="T21" fmla="*/ 294 h 298"/>
                    <a:gd name="T22" fmla="*/ 108 w 138"/>
                    <a:gd name="T23" fmla="*/ 282 h 298"/>
                    <a:gd name="T24" fmla="*/ 114 w 138"/>
                    <a:gd name="T25" fmla="*/ 37 h 298"/>
                    <a:gd name="T26" fmla="*/ 114 w 138"/>
                    <a:gd name="T27" fmla="*/ 129 h 298"/>
                    <a:gd name="T28" fmla="*/ 120 w 138"/>
                    <a:gd name="T29" fmla="*/ 141 h 298"/>
                    <a:gd name="T30" fmla="*/ 126 w 138"/>
                    <a:gd name="T31" fmla="*/ 143 h 298"/>
                    <a:gd name="T32" fmla="*/ 132 w 138"/>
                    <a:gd name="T33" fmla="*/ 141 h 298"/>
                    <a:gd name="T34" fmla="*/ 138 w 138"/>
                    <a:gd name="T35" fmla="*/ 129 h 298"/>
                    <a:gd name="T36" fmla="*/ 138 w 138"/>
                    <a:gd name="T37" fmla="*/ 35 h 298"/>
                    <a:gd name="T38" fmla="*/ 136 w 138"/>
                    <a:gd name="T39" fmla="*/ 22 h 298"/>
                    <a:gd name="T40" fmla="*/ 128 w 138"/>
                    <a:gd name="T41" fmla="*/ 10 h 298"/>
                    <a:gd name="T42" fmla="*/ 122 w 138"/>
                    <a:gd name="T43" fmla="*/ 6 h 298"/>
                    <a:gd name="T44" fmla="*/ 108 w 138"/>
                    <a:gd name="T45" fmla="*/ 0 h 298"/>
                    <a:gd name="T46" fmla="*/ 38 w 138"/>
                    <a:gd name="T47" fmla="*/ 0 h 298"/>
                    <a:gd name="T48" fmla="*/ 30 w 138"/>
                    <a:gd name="T49" fmla="*/ 0 h 298"/>
                    <a:gd name="T50" fmla="*/ 16 w 138"/>
                    <a:gd name="T51" fmla="*/ 6 h 298"/>
                    <a:gd name="T52" fmla="*/ 10 w 138"/>
                    <a:gd name="T53" fmla="*/ 10 h 298"/>
                    <a:gd name="T54" fmla="*/ 2 w 138"/>
                    <a:gd name="T55" fmla="*/ 20 h 298"/>
                    <a:gd name="T56" fmla="*/ 0 w 138"/>
                    <a:gd name="T57" fmla="*/ 33 h 298"/>
                    <a:gd name="T58" fmla="*/ 0 w 138"/>
                    <a:gd name="T59" fmla="*/ 129 h 298"/>
                    <a:gd name="T60" fmla="*/ 6 w 138"/>
                    <a:gd name="T61" fmla="*/ 139 h 298"/>
                    <a:gd name="T62" fmla="*/ 12 w 138"/>
                    <a:gd name="T63" fmla="*/ 141 h 298"/>
                    <a:gd name="T64" fmla="*/ 16 w 138"/>
                    <a:gd name="T65" fmla="*/ 139 h 298"/>
                    <a:gd name="T66" fmla="*/ 22 w 138"/>
                    <a:gd name="T67" fmla="*/ 129 h 298"/>
                    <a:gd name="T68" fmla="*/ 30 w 138"/>
                    <a:gd name="T69" fmla="*/ 37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8" h="298">
                      <a:moveTo>
                        <a:pt x="30" y="282"/>
                      </a:move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38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6" y="294"/>
                      </a:lnTo>
                      <a:lnTo>
                        <a:pt x="60" y="288"/>
                      </a:lnTo>
                      <a:lnTo>
                        <a:pt x="60" y="282"/>
                      </a:lnTo>
                      <a:lnTo>
                        <a:pt x="60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4" y="37"/>
                      </a:lnTo>
                      <a:lnTo>
                        <a:pt x="114" y="129"/>
                      </a:lnTo>
                      <a:lnTo>
                        <a:pt x="114" y="129"/>
                      </a:lnTo>
                      <a:lnTo>
                        <a:pt x="116" y="135"/>
                      </a:lnTo>
                      <a:lnTo>
                        <a:pt x="120" y="141"/>
                      </a:lnTo>
                      <a:lnTo>
                        <a:pt x="120" y="141"/>
                      </a:lnTo>
                      <a:lnTo>
                        <a:pt x="126" y="143"/>
                      </a:lnTo>
                      <a:lnTo>
                        <a:pt x="132" y="141"/>
                      </a:lnTo>
                      <a:lnTo>
                        <a:pt x="132" y="141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2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2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98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0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6" y="139"/>
                      </a:lnTo>
                      <a:lnTo>
                        <a:pt x="16" y="139"/>
                      </a:lnTo>
                      <a:lnTo>
                        <a:pt x="22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89" name="Line 29"/>
                <p:cNvSpPr>
                  <a:spLocks noChangeShapeType="1"/>
                </p:cNvSpPr>
                <p:nvPr/>
              </p:nvSpPr>
              <p:spPr bwMode="auto">
                <a:xfrm>
                  <a:off x="4160838" y="335915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90" name="Freeform 30"/>
                <p:cNvSpPr>
                  <a:spLocks noEditPoints="1"/>
                </p:cNvSpPr>
                <p:nvPr/>
              </p:nvSpPr>
              <p:spPr bwMode="auto">
                <a:xfrm>
                  <a:off x="4170363" y="2794000"/>
                  <a:ext cx="98425" cy="101600"/>
                </a:xfrm>
                <a:custGeom>
                  <a:avLst/>
                  <a:gdLst>
                    <a:gd name="T0" fmla="*/ 0 w 62"/>
                    <a:gd name="T1" fmla="*/ 32 h 64"/>
                    <a:gd name="T2" fmla="*/ 0 w 62"/>
                    <a:gd name="T3" fmla="*/ 32 h 64"/>
                    <a:gd name="T4" fmla="*/ 0 w 62"/>
                    <a:gd name="T5" fmla="*/ 40 h 64"/>
                    <a:gd name="T6" fmla="*/ 2 w 62"/>
                    <a:gd name="T7" fmla="*/ 44 h 64"/>
                    <a:gd name="T8" fmla="*/ 6 w 62"/>
                    <a:gd name="T9" fmla="*/ 50 h 64"/>
                    <a:gd name="T10" fmla="*/ 10 w 62"/>
                    <a:gd name="T11" fmla="*/ 56 h 64"/>
                    <a:gd name="T12" fmla="*/ 10 w 62"/>
                    <a:gd name="T13" fmla="*/ 56 h 64"/>
                    <a:gd name="T14" fmla="*/ 14 w 62"/>
                    <a:gd name="T15" fmla="*/ 60 h 64"/>
                    <a:gd name="T16" fmla="*/ 20 w 62"/>
                    <a:gd name="T17" fmla="*/ 62 h 64"/>
                    <a:gd name="T18" fmla="*/ 26 w 62"/>
                    <a:gd name="T19" fmla="*/ 64 h 64"/>
                    <a:gd name="T20" fmla="*/ 32 w 62"/>
                    <a:gd name="T21" fmla="*/ 64 h 64"/>
                    <a:gd name="T22" fmla="*/ 32 w 62"/>
                    <a:gd name="T23" fmla="*/ 64 h 64"/>
                    <a:gd name="T24" fmla="*/ 38 w 62"/>
                    <a:gd name="T25" fmla="*/ 64 h 64"/>
                    <a:gd name="T26" fmla="*/ 44 w 62"/>
                    <a:gd name="T27" fmla="*/ 62 h 64"/>
                    <a:gd name="T28" fmla="*/ 50 w 62"/>
                    <a:gd name="T29" fmla="*/ 60 h 64"/>
                    <a:gd name="T30" fmla="*/ 54 w 62"/>
                    <a:gd name="T31" fmla="*/ 56 h 64"/>
                    <a:gd name="T32" fmla="*/ 54 w 62"/>
                    <a:gd name="T33" fmla="*/ 56 h 64"/>
                    <a:gd name="T34" fmla="*/ 60 w 62"/>
                    <a:gd name="T35" fmla="*/ 44 h 64"/>
                    <a:gd name="T36" fmla="*/ 62 w 62"/>
                    <a:gd name="T37" fmla="*/ 32 h 64"/>
                    <a:gd name="T38" fmla="*/ 62 w 62"/>
                    <a:gd name="T39" fmla="*/ 32 h 64"/>
                    <a:gd name="T40" fmla="*/ 60 w 62"/>
                    <a:gd name="T41" fmla="*/ 20 h 64"/>
                    <a:gd name="T42" fmla="*/ 54 w 62"/>
                    <a:gd name="T43" fmla="*/ 10 h 64"/>
                    <a:gd name="T44" fmla="*/ 54 w 62"/>
                    <a:gd name="T45" fmla="*/ 10 h 64"/>
                    <a:gd name="T46" fmla="*/ 50 w 62"/>
                    <a:gd name="T47" fmla="*/ 6 h 64"/>
                    <a:gd name="T48" fmla="*/ 44 w 62"/>
                    <a:gd name="T49" fmla="*/ 4 h 64"/>
                    <a:gd name="T50" fmla="*/ 38 w 62"/>
                    <a:gd name="T51" fmla="*/ 2 h 64"/>
                    <a:gd name="T52" fmla="*/ 32 w 62"/>
                    <a:gd name="T53" fmla="*/ 0 h 64"/>
                    <a:gd name="T54" fmla="*/ 32 w 62"/>
                    <a:gd name="T55" fmla="*/ 0 h 64"/>
                    <a:gd name="T56" fmla="*/ 26 w 62"/>
                    <a:gd name="T57" fmla="*/ 2 h 64"/>
                    <a:gd name="T58" fmla="*/ 20 w 62"/>
                    <a:gd name="T59" fmla="*/ 4 h 64"/>
                    <a:gd name="T60" fmla="*/ 14 w 62"/>
                    <a:gd name="T61" fmla="*/ 6 h 64"/>
                    <a:gd name="T62" fmla="*/ 10 w 62"/>
                    <a:gd name="T63" fmla="*/ 10 h 64"/>
                    <a:gd name="T64" fmla="*/ 10 w 62"/>
                    <a:gd name="T65" fmla="*/ 10 h 64"/>
                    <a:gd name="T66" fmla="*/ 6 w 62"/>
                    <a:gd name="T67" fmla="*/ 16 h 64"/>
                    <a:gd name="T68" fmla="*/ 2 w 62"/>
                    <a:gd name="T69" fmla="*/ 20 h 64"/>
                    <a:gd name="T70" fmla="*/ 0 w 62"/>
                    <a:gd name="T71" fmla="*/ 26 h 64"/>
                    <a:gd name="T72" fmla="*/ 0 w 62"/>
                    <a:gd name="T73" fmla="*/ 32 h 64"/>
                    <a:gd name="T74" fmla="*/ 0 w 62"/>
                    <a:gd name="T75" fmla="*/ 32 h 64"/>
                    <a:gd name="T76" fmla="*/ 0 w 62"/>
                    <a:gd name="T77" fmla="*/ 32 h 64"/>
                    <a:gd name="T78" fmla="*/ 0 w 62"/>
                    <a:gd name="T79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2" h="64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6" y="50"/>
                      </a:lnTo>
                      <a:lnTo>
                        <a:pt x="10" y="56"/>
                      </a:lnTo>
                      <a:lnTo>
                        <a:pt x="10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26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50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0" y="44"/>
                      </a:ln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60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0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close/>
                      <a:moveTo>
                        <a:pt x="0" y="32"/>
                      </a:moveTo>
                      <a:lnTo>
                        <a:pt x="0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91" name="Freeform 31"/>
                <p:cNvSpPr>
                  <a:spLocks/>
                </p:cNvSpPr>
                <p:nvPr/>
              </p:nvSpPr>
              <p:spPr bwMode="auto">
                <a:xfrm>
                  <a:off x="4170363" y="2794000"/>
                  <a:ext cx="98425" cy="101600"/>
                </a:xfrm>
                <a:custGeom>
                  <a:avLst/>
                  <a:gdLst>
                    <a:gd name="T0" fmla="*/ 0 w 62"/>
                    <a:gd name="T1" fmla="*/ 32 h 64"/>
                    <a:gd name="T2" fmla="*/ 0 w 62"/>
                    <a:gd name="T3" fmla="*/ 32 h 64"/>
                    <a:gd name="T4" fmla="*/ 0 w 62"/>
                    <a:gd name="T5" fmla="*/ 40 h 64"/>
                    <a:gd name="T6" fmla="*/ 2 w 62"/>
                    <a:gd name="T7" fmla="*/ 44 h 64"/>
                    <a:gd name="T8" fmla="*/ 6 w 62"/>
                    <a:gd name="T9" fmla="*/ 50 h 64"/>
                    <a:gd name="T10" fmla="*/ 10 w 62"/>
                    <a:gd name="T11" fmla="*/ 56 h 64"/>
                    <a:gd name="T12" fmla="*/ 10 w 62"/>
                    <a:gd name="T13" fmla="*/ 56 h 64"/>
                    <a:gd name="T14" fmla="*/ 14 w 62"/>
                    <a:gd name="T15" fmla="*/ 60 h 64"/>
                    <a:gd name="T16" fmla="*/ 20 w 62"/>
                    <a:gd name="T17" fmla="*/ 62 h 64"/>
                    <a:gd name="T18" fmla="*/ 26 w 62"/>
                    <a:gd name="T19" fmla="*/ 64 h 64"/>
                    <a:gd name="T20" fmla="*/ 32 w 62"/>
                    <a:gd name="T21" fmla="*/ 64 h 64"/>
                    <a:gd name="T22" fmla="*/ 32 w 62"/>
                    <a:gd name="T23" fmla="*/ 64 h 64"/>
                    <a:gd name="T24" fmla="*/ 38 w 62"/>
                    <a:gd name="T25" fmla="*/ 64 h 64"/>
                    <a:gd name="T26" fmla="*/ 44 w 62"/>
                    <a:gd name="T27" fmla="*/ 62 h 64"/>
                    <a:gd name="T28" fmla="*/ 50 w 62"/>
                    <a:gd name="T29" fmla="*/ 60 h 64"/>
                    <a:gd name="T30" fmla="*/ 54 w 62"/>
                    <a:gd name="T31" fmla="*/ 56 h 64"/>
                    <a:gd name="T32" fmla="*/ 54 w 62"/>
                    <a:gd name="T33" fmla="*/ 56 h 64"/>
                    <a:gd name="T34" fmla="*/ 60 w 62"/>
                    <a:gd name="T35" fmla="*/ 44 h 64"/>
                    <a:gd name="T36" fmla="*/ 62 w 62"/>
                    <a:gd name="T37" fmla="*/ 32 h 64"/>
                    <a:gd name="T38" fmla="*/ 62 w 62"/>
                    <a:gd name="T39" fmla="*/ 32 h 64"/>
                    <a:gd name="T40" fmla="*/ 60 w 62"/>
                    <a:gd name="T41" fmla="*/ 20 h 64"/>
                    <a:gd name="T42" fmla="*/ 54 w 62"/>
                    <a:gd name="T43" fmla="*/ 10 h 64"/>
                    <a:gd name="T44" fmla="*/ 54 w 62"/>
                    <a:gd name="T45" fmla="*/ 10 h 64"/>
                    <a:gd name="T46" fmla="*/ 50 w 62"/>
                    <a:gd name="T47" fmla="*/ 6 h 64"/>
                    <a:gd name="T48" fmla="*/ 44 w 62"/>
                    <a:gd name="T49" fmla="*/ 4 h 64"/>
                    <a:gd name="T50" fmla="*/ 38 w 62"/>
                    <a:gd name="T51" fmla="*/ 2 h 64"/>
                    <a:gd name="T52" fmla="*/ 32 w 62"/>
                    <a:gd name="T53" fmla="*/ 0 h 64"/>
                    <a:gd name="T54" fmla="*/ 32 w 62"/>
                    <a:gd name="T55" fmla="*/ 0 h 64"/>
                    <a:gd name="T56" fmla="*/ 26 w 62"/>
                    <a:gd name="T57" fmla="*/ 2 h 64"/>
                    <a:gd name="T58" fmla="*/ 20 w 62"/>
                    <a:gd name="T59" fmla="*/ 4 h 64"/>
                    <a:gd name="T60" fmla="*/ 14 w 62"/>
                    <a:gd name="T61" fmla="*/ 6 h 64"/>
                    <a:gd name="T62" fmla="*/ 10 w 62"/>
                    <a:gd name="T63" fmla="*/ 10 h 64"/>
                    <a:gd name="T64" fmla="*/ 10 w 62"/>
                    <a:gd name="T65" fmla="*/ 10 h 64"/>
                    <a:gd name="T66" fmla="*/ 6 w 62"/>
                    <a:gd name="T67" fmla="*/ 16 h 64"/>
                    <a:gd name="T68" fmla="*/ 2 w 62"/>
                    <a:gd name="T69" fmla="*/ 20 h 64"/>
                    <a:gd name="T70" fmla="*/ 0 w 62"/>
                    <a:gd name="T71" fmla="*/ 26 h 64"/>
                    <a:gd name="T72" fmla="*/ 0 w 62"/>
                    <a:gd name="T73" fmla="*/ 32 h 64"/>
                    <a:gd name="T74" fmla="*/ 0 w 62"/>
                    <a:gd name="T75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2" h="64">
                      <a:moveTo>
                        <a:pt x="0" y="32"/>
                      </a:move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6" y="50"/>
                      </a:lnTo>
                      <a:lnTo>
                        <a:pt x="10" y="56"/>
                      </a:lnTo>
                      <a:lnTo>
                        <a:pt x="10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26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50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0" y="44"/>
                      </a:ln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60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0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  <p:sp>
              <p:nvSpPr>
                <p:cNvPr id="292" name="Line 32"/>
                <p:cNvSpPr>
                  <a:spLocks noChangeShapeType="1"/>
                </p:cNvSpPr>
                <p:nvPr/>
              </p:nvSpPr>
              <p:spPr bwMode="auto">
                <a:xfrm>
                  <a:off x="4170363" y="2844800"/>
                  <a:ext cx="0" cy="0"/>
                </a:xfrm>
                <a:prstGeom prst="line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Calibri"/>
                    <a:ea typeface="맑은 고딕"/>
                  </a:endParaRPr>
                </a:p>
              </p:txBody>
            </p:sp>
          </p:grpSp>
        </p:grpSp>
      </p:grpSp>
      <p:sp>
        <p:nvSpPr>
          <p:cNvPr id="322" name="TextBox 321"/>
          <p:cNvSpPr txBox="1"/>
          <p:nvPr/>
        </p:nvSpPr>
        <p:spPr>
          <a:xfrm>
            <a:off x="5321370" y="1205571"/>
            <a:ext cx="381050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en-US" altLang="ko-KR" sz="1100" b="1" dirty="0" smtClean="0">
                <a:latin typeface="+mn-ea"/>
              </a:rPr>
              <a:t>PRO3M </a:t>
            </a:r>
            <a:r>
              <a:rPr lang="ko-KR" altLang="en-US" sz="1100" b="1" dirty="0" smtClean="0">
                <a:latin typeface="+mn-ea"/>
              </a:rPr>
              <a:t>개선 활동 </a:t>
            </a:r>
            <a:r>
              <a:rPr lang="en-US" altLang="ko-KR" sz="1100" b="1" dirty="0" smtClean="0">
                <a:latin typeface="+mn-ea"/>
              </a:rPr>
              <a:t>– </a:t>
            </a:r>
            <a:r>
              <a:rPr lang="ko-KR" altLang="en-US" sz="1100" b="1" dirty="0" smtClean="0">
                <a:latin typeface="+mn-ea"/>
              </a:rPr>
              <a:t>현장 환경의 개선</a:t>
            </a:r>
            <a:endParaRPr lang="en-US" altLang="ko-KR" sz="105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24" name="Oval 5"/>
          <p:cNvSpPr>
            <a:spLocks noChangeArrowheads="1"/>
          </p:cNvSpPr>
          <p:nvPr/>
        </p:nvSpPr>
        <p:spPr bwMode="auto">
          <a:xfrm>
            <a:off x="459843" y="5909292"/>
            <a:ext cx="640398" cy="51269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관리</a:t>
            </a:r>
            <a:r>
              <a:rPr lang="en-US" altLang="ko-KR" sz="1000" dirty="0" smtClean="0">
                <a:latin typeface="Noto Sans" charset="0"/>
                <a:ea typeface="맑은 고딕" pitchFamily="50" charset="-127"/>
              </a:rPr>
              <a:t>Sheet</a:t>
            </a: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운영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</p:txBody>
      </p:sp>
      <p:sp>
        <p:nvSpPr>
          <p:cNvPr id="325" name="Oval 5"/>
          <p:cNvSpPr>
            <a:spLocks noChangeArrowheads="1"/>
          </p:cNvSpPr>
          <p:nvPr/>
        </p:nvSpPr>
        <p:spPr bwMode="auto">
          <a:xfrm>
            <a:off x="1302988" y="5898089"/>
            <a:ext cx="640398" cy="51269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능력 향상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교육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</p:txBody>
      </p:sp>
      <p:sp>
        <p:nvSpPr>
          <p:cNvPr id="326" name="Oval 5"/>
          <p:cNvSpPr>
            <a:spLocks noChangeArrowheads="1"/>
          </p:cNvSpPr>
          <p:nvPr/>
        </p:nvSpPr>
        <p:spPr bwMode="auto">
          <a:xfrm>
            <a:off x="2130972" y="5903082"/>
            <a:ext cx="640398" cy="51269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err="1" smtClean="0">
                <a:latin typeface="Noto Sans" charset="0"/>
                <a:ea typeface="맑은 고딕" pitchFamily="50" charset="-127"/>
              </a:rPr>
              <a:t>공정별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평가 진행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</p:txBody>
      </p:sp>
      <p:sp>
        <p:nvSpPr>
          <p:cNvPr id="327" name="Oval 5"/>
          <p:cNvSpPr>
            <a:spLocks noChangeArrowheads="1"/>
          </p:cNvSpPr>
          <p:nvPr/>
        </p:nvSpPr>
        <p:spPr bwMode="auto">
          <a:xfrm>
            <a:off x="2958956" y="5894568"/>
            <a:ext cx="640398" cy="51269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월별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우수사원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적용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</p:txBody>
      </p:sp>
      <p:sp>
        <p:nvSpPr>
          <p:cNvPr id="328" name="Oval 5"/>
          <p:cNvSpPr>
            <a:spLocks noChangeArrowheads="1"/>
          </p:cNvSpPr>
          <p:nvPr/>
        </p:nvSpPr>
        <p:spPr bwMode="auto">
          <a:xfrm>
            <a:off x="3754441" y="5893732"/>
            <a:ext cx="640398" cy="51269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업무능력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000" dirty="0" smtClean="0">
                <a:latin typeface="Noto Sans" charset="0"/>
                <a:ea typeface="맑은 고딕" pitchFamily="50" charset="-127"/>
              </a:rPr>
              <a:t>동기부여</a:t>
            </a:r>
            <a:endParaRPr lang="en-US" altLang="ko-KR" sz="1000" dirty="0" smtClean="0">
              <a:latin typeface="Noto Sans" charset="0"/>
              <a:ea typeface="맑은 고딕" pitchFamily="50" charset="-127"/>
            </a:endParaRPr>
          </a:p>
        </p:txBody>
      </p:sp>
      <p:sp>
        <p:nvSpPr>
          <p:cNvPr id="329" name="오른쪽 화살표 328"/>
          <p:cNvSpPr/>
          <p:nvPr/>
        </p:nvSpPr>
        <p:spPr>
          <a:xfrm>
            <a:off x="1112470" y="5932195"/>
            <a:ext cx="197301" cy="449139"/>
          </a:xfrm>
          <a:prstGeom prst="rightArrow">
            <a:avLst/>
          </a:prstGeom>
          <a:solidFill>
            <a:schemeClr val="bg1">
              <a:lumMod val="65000"/>
              <a:alpha val="70000"/>
            </a:schemeClr>
          </a:solidFill>
          <a:ln w="9525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330" name="오른쪽 화살표 329"/>
          <p:cNvSpPr/>
          <p:nvPr/>
        </p:nvSpPr>
        <p:spPr>
          <a:xfrm>
            <a:off x="1948216" y="5936789"/>
            <a:ext cx="197301" cy="449139"/>
          </a:xfrm>
          <a:prstGeom prst="rightArrow">
            <a:avLst/>
          </a:prstGeom>
          <a:solidFill>
            <a:schemeClr val="bg1">
              <a:lumMod val="65000"/>
              <a:alpha val="70000"/>
            </a:schemeClr>
          </a:solidFill>
          <a:ln w="9525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331" name="오른쪽 화살표 330"/>
          <p:cNvSpPr/>
          <p:nvPr/>
        </p:nvSpPr>
        <p:spPr>
          <a:xfrm>
            <a:off x="2770618" y="5932195"/>
            <a:ext cx="197301" cy="449139"/>
          </a:xfrm>
          <a:prstGeom prst="rightArrow">
            <a:avLst/>
          </a:prstGeom>
          <a:solidFill>
            <a:schemeClr val="bg1">
              <a:lumMod val="65000"/>
              <a:alpha val="70000"/>
            </a:schemeClr>
          </a:solidFill>
          <a:ln w="9525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332" name="오른쪽 화살표 331"/>
          <p:cNvSpPr/>
          <p:nvPr/>
        </p:nvSpPr>
        <p:spPr>
          <a:xfrm>
            <a:off x="3573821" y="5929576"/>
            <a:ext cx="197301" cy="449139"/>
          </a:xfrm>
          <a:prstGeom prst="rightArrow">
            <a:avLst/>
          </a:prstGeom>
          <a:solidFill>
            <a:schemeClr val="bg1">
              <a:lumMod val="65000"/>
              <a:alpha val="70000"/>
            </a:schemeClr>
          </a:solidFill>
          <a:ln w="9525" cap="rnd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chemeClr val="tx1"/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4902073" y="5698830"/>
            <a:ext cx="37023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구역 별 관리 및 설비 외관 노후화 설비 이물 제거 계획 </a:t>
            </a:r>
            <a:r>
              <a:rPr lang="en-US" altLang="ko-KR" sz="1000" dirty="0" smtClean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하반기 바닥 </a:t>
            </a:r>
            <a:r>
              <a:rPr lang="ko-KR" altLang="en-US" sz="1000" dirty="0" err="1" smtClean="0">
                <a:latin typeface="+mn-ea"/>
              </a:rPr>
              <a:t>믹싱</a:t>
            </a:r>
            <a:r>
              <a:rPr lang="en-US" altLang="ko-KR" sz="1000" dirty="0" smtClean="0">
                <a:latin typeface="+mn-ea"/>
              </a:rPr>
              <a:t>&amp;</a:t>
            </a:r>
            <a:r>
              <a:rPr lang="ko-KR" altLang="en-US" sz="1000" dirty="0" err="1" smtClean="0">
                <a:latin typeface="+mn-ea"/>
              </a:rPr>
              <a:t>왁싱</a:t>
            </a:r>
            <a:r>
              <a:rPr lang="ko-KR" altLang="en-US" sz="1000" dirty="0" smtClean="0">
                <a:latin typeface="+mn-ea"/>
              </a:rPr>
              <a:t> 및 구획선 재정립 진행  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334" name="개체 3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448456"/>
              </p:ext>
            </p:extLst>
          </p:nvPr>
        </p:nvGraphicFramePr>
        <p:xfrm>
          <a:off x="5414758" y="750302"/>
          <a:ext cx="660538" cy="557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워크시트" showAsIcon="1" r:id="rId6" imgW="914400" imgH="771480" progId="Excel.Sheet.12">
                  <p:embed/>
                </p:oleObj>
              </mc:Choice>
              <mc:Fallback>
                <p:oleObj name="워크시트" showAsIcon="1" r:id="rId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4758" y="750302"/>
                        <a:ext cx="660538" cy="5573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5" name="Rectangle 42"/>
          <p:cNvSpPr>
            <a:spLocks noChangeArrowheads="1"/>
          </p:cNvSpPr>
          <p:nvPr/>
        </p:nvSpPr>
        <p:spPr bwMode="auto">
          <a:xfrm rot="1787526">
            <a:off x="7230199" y="2400634"/>
            <a:ext cx="1518833" cy="192148"/>
          </a:xfrm>
          <a:prstGeom prst="roundRect">
            <a:avLst/>
          </a:prstGeom>
          <a:gradFill>
            <a:gsLst>
              <a:gs pos="0">
                <a:schemeClr val="bg1"/>
              </a:gs>
              <a:gs pos="95000">
                <a:schemeClr val="bg1">
                  <a:alpha val="45000"/>
                </a:schemeClr>
              </a:gs>
            </a:gsLst>
            <a:lin ang="18900000" scaled="1"/>
          </a:gra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3350" h="254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현장 실적평가</a:t>
            </a:r>
            <a:endParaRPr lang="ko-KR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12520" y="1513159"/>
            <a:ext cx="2123307" cy="20521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7" name="Rectangle 42"/>
          <p:cNvSpPr>
            <a:spLocks noChangeArrowheads="1"/>
          </p:cNvSpPr>
          <p:nvPr/>
        </p:nvSpPr>
        <p:spPr bwMode="auto">
          <a:xfrm rot="1787526">
            <a:off x="5073603" y="2429346"/>
            <a:ext cx="1518833" cy="192148"/>
          </a:xfrm>
          <a:prstGeom prst="roundRect">
            <a:avLst/>
          </a:prstGeom>
          <a:gradFill>
            <a:gsLst>
              <a:gs pos="0">
                <a:schemeClr val="bg1"/>
              </a:gs>
              <a:gs pos="95000">
                <a:schemeClr val="bg1">
                  <a:alpha val="45000"/>
                </a:schemeClr>
              </a:gs>
            </a:gsLst>
            <a:lin ang="18900000" scaled="1"/>
          </a:gra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3350" h="254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담당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Card 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부착</a:t>
            </a:r>
            <a:endParaRPr lang="ko-KR" altLang="ko-KR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="" xmlns:a16="http://schemas.microsoft.com/office/drawing/2014/main" id="{8F2520BF-1977-4EA2-AADD-DBBD9ECBA052}"/>
              </a:ext>
            </a:extLst>
          </p:cNvPr>
          <p:cNvGrpSpPr/>
          <p:nvPr/>
        </p:nvGrpSpPr>
        <p:grpSpPr>
          <a:xfrm>
            <a:off x="4713018" y="731171"/>
            <a:ext cx="1415732" cy="373380"/>
            <a:chOff x="7987618" y="2782672"/>
            <a:chExt cx="3533823" cy="1012874"/>
          </a:xfrm>
        </p:grpSpPr>
        <p:sp>
          <p:nvSpPr>
            <p:cNvPr id="174" name="직사각형 173">
              <a:extLst>
                <a:ext uri="{FF2B5EF4-FFF2-40B4-BE49-F238E27FC236}">
                  <a16:creationId xmlns="" xmlns:a16="http://schemas.microsoft.com/office/drawing/2014/main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="" xmlns:a16="http://schemas.microsoft.com/office/drawing/2014/main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첨부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73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 smtClean="0">
                <a:latin typeface="+mn-ea"/>
              </a:rPr>
              <a:t>자동화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공정 불량률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232743"/>
              </p:ext>
            </p:extLst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자동화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공정 불량률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06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주요 관리 </a:t>
                      </a:r>
                      <a:r>
                        <a:rPr lang="ko-KR" altLang="en-US" sz="1000" b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공정별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개선으로 </a:t>
                      </a:r>
                      <a:r>
                        <a:rPr lang="ko-KR" altLang="en-US" sz="1000" b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자공정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균일 품질 유도</a:t>
                      </a:r>
                      <a:endParaRPr lang="en-US" altLang="ko-KR" sz="1000" b="0" i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endParaRPr lang="en-US" altLang="ko-KR" sz="1200" b="1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자동화 공정 품질 목표 달성을 통한 품질 안정화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  투자비 없음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58826"/>
              </p:ext>
            </p:extLst>
          </p:nvPr>
        </p:nvGraphicFramePr>
        <p:xfrm>
          <a:off x="4788024" y="2564904"/>
          <a:ext cx="3888433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121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4807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공정 품질 개선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 smtClean="0">
                          <a:effectLst/>
                        </a:rPr>
                        <a:t>961</a:t>
                      </a:r>
                      <a:endParaRPr lang="en-US" sz="12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300" b="1" dirty="0" smtClean="0">
                          <a:effectLst/>
                        </a:rPr>
                        <a:t>900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 smtClean="0">
                          <a:effectLst/>
                        </a:rPr>
                        <a:t>6%</a:t>
                      </a:r>
                      <a:endParaRPr lang="en-US" sz="13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717901"/>
              </p:ext>
            </p:extLst>
          </p:nvPr>
        </p:nvGraphicFramePr>
        <p:xfrm>
          <a:off x="454080" y="4869162"/>
          <a:ext cx="8150367" cy="1512167"/>
        </p:xfrm>
        <a:graphic>
          <a:graphicData uri="http://schemas.openxmlformats.org/drawingml/2006/table">
            <a:tbl>
              <a:tblPr/>
              <a:tblGrid>
                <a:gridCol w="3820407"/>
                <a:gridCol w="865992"/>
                <a:gridCol w="865992"/>
                <a:gridCol w="865992"/>
                <a:gridCol w="865992"/>
                <a:gridCol w="865992"/>
              </a:tblGrid>
              <a:tr h="2323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316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개선 과제 선정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품질 개선 활동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유효성 검증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효과 파악 지속 관리 운영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4377624" y="5301208"/>
            <a:ext cx="82809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4770951" y="5589240"/>
            <a:ext cx="3689481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5436096" y="5877272"/>
            <a:ext cx="1066594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6804248" y="6237312"/>
            <a:ext cx="1656184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90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275854" y="1353822"/>
          <a:ext cx="5616624" cy="1714340"/>
        </p:xfrm>
        <a:graphic>
          <a:graphicData uri="http://schemas.openxmlformats.org/drawingml/2006/table">
            <a:tbl>
              <a:tblPr/>
              <a:tblGrid>
                <a:gridCol w="936104"/>
                <a:gridCol w="936104"/>
                <a:gridCol w="936104"/>
                <a:gridCol w="936104"/>
                <a:gridCol w="936104"/>
                <a:gridCol w="936104"/>
              </a:tblGrid>
              <a:tr h="33200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1F4E7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1F4E7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CONVERYOR </a:t>
                      </a:r>
                      <a:r>
                        <a:rPr lang="ko-KR" altLang="en-US" sz="700" b="1" i="0" u="none" strike="noStrike">
                          <a:solidFill>
                            <a:srgbClr val="1F4E7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1F4E7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 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1F4E7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1F4E7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PUT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4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1F4E78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 PUT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alpha val="42000"/>
                      </a:schemeClr>
                    </a:solidFill>
                  </a:tcPr>
                </a:tc>
              </a:tr>
              <a:tr h="138233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868" marR="8868" marT="886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70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– </a:t>
            </a:r>
            <a:r>
              <a:rPr lang="ko-KR" altLang="en-US" b="1" dirty="0" smtClean="0">
                <a:latin typeface="+mn-ea"/>
              </a:rPr>
              <a:t>품질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43164" y="4145300"/>
            <a:ext cx="4147930" cy="1779222"/>
            <a:chOff x="4702444" y="2009456"/>
            <a:chExt cx="4147930" cy="1779222"/>
          </a:xfrm>
        </p:grpSpPr>
        <p:sp>
          <p:nvSpPr>
            <p:cNvPr id="8" name="순서도: 판단 7"/>
            <p:cNvSpPr/>
            <p:nvPr/>
          </p:nvSpPr>
          <p:spPr>
            <a:xfrm>
              <a:off x="5832572" y="2686006"/>
              <a:ext cx="948665" cy="426122"/>
            </a:xfrm>
            <a:prstGeom prst="flowChartDecision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>
                  <a:latin typeface="+mn-ea"/>
                </a:rPr>
                <a:t>AOI</a:t>
              </a:r>
            </a:p>
            <a:p>
              <a:pPr algn="ctr"/>
              <a:r>
                <a:rPr lang="ko-KR" altLang="en-US" sz="900" dirty="0">
                  <a:latin typeface="+mn-ea"/>
                </a:rPr>
                <a:t>유효성 검증</a:t>
              </a:r>
              <a:endParaRPr lang="en-US" altLang="ko-KR" sz="900" dirty="0">
                <a:latin typeface="+mn-ea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951830" y="2717513"/>
              <a:ext cx="869897" cy="3698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smtClean="0">
                  <a:latin typeface="+mn-ea"/>
                </a:rPr>
                <a:t>해당 작업자</a:t>
              </a:r>
              <a:endParaRPr lang="en-US" altLang="ko-KR" sz="900" dirty="0" smtClean="0">
                <a:latin typeface="+mn-ea"/>
              </a:endParaRPr>
            </a:p>
            <a:p>
              <a:pPr algn="ctr"/>
              <a:r>
                <a:rPr lang="ko-KR" altLang="en-US" sz="900" dirty="0" smtClean="0">
                  <a:latin typeface="+mn-ea"/>
                </a:rPr>
                <a:t>교육</a:t>
              </a:r>
              <a:endParaRPr lang="ko-KR" altLang="en-US" sz="900" dirty="0">
                <a:latin typeface="+mn-ea"/>
              </a:endParaRPr>
            </a:p>
          </p:txBody>
        </p:sp>
        <p:cxnSp>
          <p:nvCxnSpPr>
            <p:cNvPr id="11" name="직선 화살표 연결선 10"/>
            <p:cNvCxnSpPr>
              <a:stCxn id="8" idx="3"/>
              <a:endCxn id="9" idx="1"/>
            </p:cNvCxnSpPr>
            <p:nvPr/>
          </p:nvCxnSpPr>
          <p:spPr>
            <a:xfrm>
              <a:off x="6781237" y="2899067"/>
              <a:ext cx="170593" cy="33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706018" y="3119319"/>
              <a:ext cx="7381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/>
                <a:t>미 검출</a:t>
              </a:r>
              <a:endParaRPr lang="ko-KR" altLang="en-US" sz="9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372765" y="2639676"/>
              <a:ext cx="73817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/>
                <a:t>검</a:t>
              </a:r>
              <a:r>
                <a:rPr lang="ko-KR" altLang="en-US" sz="900" dirty="0" smtClean="0"/>
                <a:t>출</a:t>
              </a:r>
              <a:endParaRPr lang="ko-KR" altLang="en-US" sz="900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02444" y="2009456"/>
              <a:ext cx="869897" cy="36981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MES DATA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02444" y="2714162"/>
              <a:ext cx="869897" cy="3698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smtClean="0">
                  <a:latin typeface="+mn-ea"/>
                </a:rPr>
                <a:t>불량 분석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02444" y="3418868"/>
              <a:ext cx="869897" cy="3698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smtClean="0">
                  <a:latin typeface="+mn-ea"/>
                </a:rPr>
                <a:t>불량 개선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5868373" y="2009456"/>
              <a:ext cx="869897" cy="3698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smtClean="0">
                  <a:latin typeface="+mn-ea"/>
                </a:rPr>
                <a:t>불량시료</a:t>
              </a:r>
              <a:endParaRPr lang="en-US" altLang="ko-KR" sz="900" dirty="0" smtClean="0">
                <a:latin typeface="+mn-ea"/>
              </a:endParaRPr>
            </a:p>
            <a:p>
              <a:pPr algn="ctr"/>
              <a:r>
                <a:rPr lang="ko-KR" altLang="en-US" sz="900" dirty="0" smtClean="0">
                  <a:latin typeface="+mn-ea"/>
                </a:rPr>
                <a:t>제작</a:t>
              </a:r>
              <a:endParaRPr lang="ko-KR" altLang="en-US" sz="900" dirty="0">
                <a:latin typeface="+mn-ea"/>
              </a:endParaRPr>
            </a:p>
          </p:txBody>
        </p:sp>
        <p:cxnSp>
          <p:nvCxnSpPr>
            <p:cNvPr id="18" name="직선 화살표 연결선 17"/>
            <p:cNvCxnSpPr>
              <a:stCxn id="17" idx="2"/>
              <a:endCxn id="8" idx="0"/>
            </p:cNvCxnSpPr>
            <p:nvPr/>
          </p:nvCxnSpPr>
          <p:spPr>
            <a:xfrm>
              <a:off x="6303322" y="2379266"/>
              <a:ext cx="3583" cy="306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5876611" y="3418868"/>
              <a:ext cx="869897" cy="3698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AOI </a:t>
              </a:r>
              <a:r>
                <a:rPr lang="ko-KR" altLang="en-US" sz="900" dirty="0" smtClean="0">
                  <a:latin typeface="+mn-ea"/>
                </a:rPr>
                <a:t>디버깅</a:t>
              </a:r>
              <a:endParaRPr lang="ko-KR" altLang="en-US" sz="900" dirty="0"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980477" y="2724373"/>
              <a:ext cx="869897" cy="3698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900" dirty="0" smtClean="0">
                  <a:latin typeface="+mn-ea"/>
                </a:rPr>
                <a:t>작업자 별 </a:t>
              </a:r>
              <a:endParaRPr lang="en-US" altLang="ko-KR" sz="900" dirty="0" smtClean="0">
                <a:latin typeface="+mn-ea"/>
              </a:endParaRPr>
            </a:p>
            <a:p>
              <a:pPr algn="ctr"/>
              <a:r>
                <a:rPr lang="ko-KR" altLang="en-US" sz="900" dirty="0" smtClean="0">
                  <a:latin typeface="+mn-ea"/>
                </a:rPr>
                <a:t>유출 현황 적용</a:t>
              </a:r>
              <a:endParaRPr lang="ko-KR" altLang="en-US" sz="900" dirty="0">
                <a:latin typeface="+mn-ea"/>
              </a:endParaRPr>
            </a:p>
          </p:txBody>
        </p:sp>
        <p:cxnSp>
          <p:nvCxnSpPr>
            <p:cNvPr id="21" name="직선 화살표 연결선 20"/>
            <p:cNvCxnSpPr>
              <a:stCxn id="9" idx="3"/>
              <a:endCxn id="20" idx="1"/>
            </p:cNvCxnSpPr>
            <p:nvPr/>
          </p:nvCxnSpPr>
          <p:spPr>
            <a:xfrm>
              <a:off x="7821727" y="2902418"/>
              <a:ext cx="158750" cy="6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6951830" y="3418868"/>
              <a:ext cx="869897" cy="36981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4000"/>
                  </a:schemeClr>
                </a:gs>
                <a:gs pos="23000">
                  <a:schemeClr val="accent3">
                    <a:lumMod val="89000"/>
                  </a:schemeClr>
                </a:gs>
                <a:gs pos="69000">
                  <a:schemeClr val="accent3">
                    <a:lumMod val="75000"/>
                  </a:schemeClr>
                </a:gs>
                <a:gs pos="97000">
                  <a:schemeClr val="accent3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900" dirty="0" smtClean="0">
                  <a:latin typeface="+mn-ea"/>
                </a:rPr>
                <a:t>MASTER BOARD</a:t>
              </a:r>
            </a:p>
            <a:p>
              <a:pPr algn="ctr"/>
              <a:r>
                <a:rPr lang="ko-KR" altLang="en-US" sz="900" dirty="0" smtClean="0">
                  <a:latin typeface="+mn-ea"/>
                </a:rPr>
                <a:t>불량 추가</a:t>
              </a:r>
              <a:endParaRPr lang="ko-KR" altLang="en-US" sz="900" dirty="0">
                <a:latin typeface="+mn-ea"/>
              </a:endParaRPr>
            </a:p>
          </p:txBody>
        </p:sp>
        <p:cxnSp>
          <p:nvCxnSpPr>
            <p:cNvPr id="23" name="직선 화살표 연결선 22"/>
            <p:cNvCxnSpPr>
              <a:stCxn id="19" idx="3"/>
              <a:endCxn id="22" idx="1"/>
            </p:cNvCxnSpPr>
            <p:nvPr/>
          </p:nvCxnSpPr>
          <p:spPr>
            <a:xfrm>
              <a:off x="6746508" y="3603773"/>
              <a:ext cx="2053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4" idx="2"/>
              <a:endCxn id="15" idx="0"/>
            </p:cNvCxnSpPr>
            <p:nvPr/>
          </p:nvCxnSpPr>
          <p:spPr>
            <a:xfrm>
              <a:off x="5137393" y="2379266"/>
              <a:ext cx="0" cy="334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15" idx="2"/>
              <a:endCxn id="16" idx="0"/>
            </p:cNvCxnSpPr>
            <p:nvPr/>
          </p:nvCxnSpPr>
          <p:spPr>
            <a:xfrm>
              <a:off x="5137393" y="3083972"/>
              <a:ext cx="0" cy="334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화살표 연결선 25"/>
          <p:cNvCxnSpPr>
            <a:stCxn id="8" idx="2"/>
            <a:endCxn id="19" idx="0"/>
          </p:cNvCxnSpPr>
          <p:nvPr/>
        </p:nvCxnSpPr>
        <p:spPr>
          <a:xfrm>
            <a:off x="2047625" y="5247972"/>
            <a:ext cx="4655" cy="306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23528" y="3772866"/>
            <a:ext cx="4953015" cy="276999"/>
            <a:chOff x="0" y="0"/>
            <a:chExt cx="3514259" cy="276999"/>
          </a:xfrm>
        </p:grpSpPr>
        <p:sp>
          <p:nvSpPr>
            <p:cNvPr id="28" name="TextBox 8"/>
            <p:cNvSpPr txBox="1"/>
            <p:nvPr/>
          </p:nvSpPr>
          <p:spPr>
            <a:xfrm>
              <a:off x="86136" y="0"/>
              <a:ext cx="342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+mj-ea"/>
                  <a:ea typeface="+mj-ea"/>
                </a:rPr>
                <a:t> </a:t>
              </a:r>
              <a:r>
                <a:rPr lang="ko-KR" altLang="en-US" sz="1200" b="1" dirty="0">
                  <a:latin typeface="+mj-ea"/>
                  <a:ea typeface="+mj-ea"/>
                </a:rPr>
                <a:t> </a:t>
              </a:r>
              <a:r>
                <a:rPr lang="en-US" altLang="ko-KR" sz="1200" b="1" dirty="0" smtClean="0">
                  <a:latin typeface="+mj-ea"/>
                  <a:ea typeface="+mj-ea"/>
                </a:rPr>
                <a:t>AOI </a:t>
              </a:r>
              <a:r>
                <a:rPr lang="ko-KR" altLang="en-US" sz="1200" b="1" dirty="0" smtClean="0">
                  <a:latin typeface="+mj-ea"/>
                  <a:ea typeface="+mj-ea"/>
                </a:rPr>
                <a:t>검출 </a:t>
              </a:r>
              <a:r>
                <a:rPr lang="en-US" altLang="ko-KR" sz="1200" b="1" dirty="0" smtClean="0">
                  <a:latin typeface="+mj-ea"/>
                  <a:ea typeface="+mj-ea"/>
                </a:rPr>
                <a:t>PROCESS </a:t>
              </a:r>
              <a:r>
                <a:rPr lang="ko-KR" altLang="en-US" sz="1200" b="1" dirty="0" smtClean="0">
                  <a:latin typeface="+mj-ea"/>
                  <a:ea typeface="+mj-ea"/>
                </a:rPr>
                <a:t>강화 개선 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0" y="2941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30" name="직선 화살표 연결선 29"/>
          <p:cNvCxnSpPr>
            <a:stCxn id="22" idx="0"/>
            <a:endCxn id="9" idx="2"/>
          </p:cNvCxnSpPr>
          <p:nvPr/>
        </p:nvCxnSpPr>
        <p:spPr>
          <a:xfrm flipV="1">
            <a:off x="3127499" y="5223167"/>
            <a:ext cx="0" cy="331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5" idx="3"/>
            <a:endCxn id="8" idx="1"/>
          </p:cNvCxnSpPr>
          <p:nvPr/>
        </p:nvCxnSpPr>
        <p:spPr>
          <a:xfrm>
            <a:off x="1313061" y="5034911"/>
            <a:ext cx="260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3347864" y="1731544"/>
            <a:ext cx="813516" cy="1272312"/>
            <a:chOff x="4850288" y="4283719"/>
            <a:chExt cx="726497" cy="837263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50491" y="4283719"/>
              <a:ext cx="726294" cy="438583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0288" y="4757744"/>
              <a:ext cx="718643" cy="363238"/>
            </a:xfrm>
            <a:prstGeom prst="rect">
              <a:avLst/>
            </a:prstGeom>
          </p:spPr>
        </p:pic>
        <p:sp>
          <p:nvSpPr>
            <p:cNvPr id="61" name="타원 60"/>
            <p:cNvSpPr/>
            <p:nvPr/>
          </p:nvSpPr>
          <p:spPr>
            <a:xfrm>
              <a:off x="5136960" y="4376752"/>
              <a:ext cx="109956" cy="106323"/>
            </a:xfrm>
            <a:prstGeom prst="ellipse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889558" y="4886217"/>
              <a:ext cx="644030" cy="190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cxnSp>
          <p:nvCxnSpPr>
            <p:cNvPr id="63" name="꺾인 연결선 62"/>
            <p:cNvCxnSpPr>
              <a:stCxn id="61" idx="2"/>
              <a:endCxn id="62" idx="0"/>
            </p:cNvCxnSpPr>
            <p:nvPr/>
          </p:nvCxnSpPr>
          <p:spPr>
            <a:xfrm rot="10800000" flipH="1" flipV="1">
              <a:off x="5136959" y="4429913"/>
              <a:ext cx="74613" cy="456304"/>
            </a:xfrm>
            <a:prstGeom prst="bentConnector4">
              <a:avLst>
                <a:gd name="adj1" fmla="val -126316"/>
                <a:gd name="adj2" fmla="val 55825"/>
              </a:avLst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5220071" y="1725351"/>
            <a:ext cx="832693" cy="1278506"/>
            <a:chOff x="6453318" y="4284510"/>
            <a:chExt cx="775171" cy="812573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3318" y="4284510"/>
              <a:ext cx="775171" cy="44050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1051" y="4750167"/>
              <a:ext cx="750383" cy="346916"/>
            </a:xfrm>
            <a:prstGeom prst="rect">
              <a:avLst/>
            </a:prstGeom>
          </p:spPr>
        </p:pic>
        <p:sp>
          <p:nvSpPr>
            <p:cNvPr id="55" name="직사각형 54"/>
            <p:cNvSpPr/>
            <p:nvPr/>
          </p:nvSpPr>
          <p:spPr>
            <a:xfrm rot="5400000">
              <a:off x="6468577" y="4448480"/>
              <a:ext cx="254670" cy="183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56" name="직사각형 55"/>
            <p:cNvSpPr/>
            <p:nvPr/>
          </p:nvSpPr>
          <p:spPr>
            <a:xfrm rot="5400000">
              <a:off x="6971675" y="4448480"/>
              <a:ext cx="254670" cy="1833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614539" y="4331554"/>
              <a:ext cx="470000" cy="138499"/>
            </a:xfrm>
            <a:prstGeom prst="rect">
              <a:avLst/>
            </a:prstGeom>
            <a:solidFill>
              <a:schemeClr val="accent4">
                <a:alpha val="69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00" dirty="0">
                  <a:solidFill>
                    <a:srgbClr val="FF0000"/>
                  </a:solidFill>
                </a:rPr>
                <a:t>축 마모 유격발생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687019" y="4840481"/>
              <a:ext cx="431528" cy="138499"/>
            </a:xfrm>
            <a:prstGeom prst="rect">
              <a:avLst/>
            </a:prstGeom>
            <a:solidFill>
              <a:schemeClr val="accent4">
                <a:alpha val="69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300" dirty="0" err="1">
                  <a:solidFill>
                    <a:srgbClr val="FF0000"/>
                  </a:solidFill>
                </a:rPr>
                <a:t>이송부</a:t>
              </a:r>
              <a:r>
                <a:rPr lang="ko-KR" altLang="en-US" sz="300" dirty="0">
                  <a:solidFill>
                    <a:srgbClr val="FF0000"/>
                  </a:solidFill>
                </a:rPr>
                <a:t> 폭 유동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255805" y="1708509"/>
            <a:ext cx="852903" cy="1295348"/>
            <a:chOff x="5651653" y="4301969"/>
            <a:chExt cx="777918" cy="795114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5568" y="4308587"/>
              <a:ext cx="761037" cy="364889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1653" y="4702834"/>
              <a:ext cx="777918" cy="394249"/>
            </a:xfrm>
            <a:prstGeom prst="rect">
              <a:avLst/>
            </a:prstGeom>
          </p:spPr>
        </p:pic>
        <p:sp>
          <p:nvSpPr>
            <p:cNvPr id="50" name="직사각형 49"/>
            <p:cNvSpPr/>
            <p:nvPr/>
          </p:nvSpPr>
          <p:spPr>
            <a:xfrm rot="5014507">
              <a:off x="6107099" y="4395954"/>
              <a:ext cx="373805" cy="1858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51" name="TextBox 45"/>
            <p:cNvSpPr txBox="1"/>
            <p:nvPr/>
          </p:nvSpPr>
          <p:spPr>
            <a:xfrm>
              <a:off x="5686227" y="4413440"/>
              <a:ext cx="556563" cy="153888"/>
            </a:xfrm>
            <a:prstGeom prst="rect">
              <a:avLst/>
            </a:prstGeom>
            <a:solidFill>
              <a:schemeClr val="accent4">
                <a:alpha val="69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" dirty="0">
                  <a:solidFill>
                    <a:srgbClr val="FF0000"/>
                  </a:solidFill>
                </a:rPr>
                <a:t>PCB</a:t>
              </a:r>
              <a:r>
                <a:rPr lang="en-US" altLang="ko-KR" sz="400" baseline="0" dirty="0">
                  <a:solidFill>
                    <a:srgbClr val="FF0000"/>
                  </a:solidFill>
                </a:rPr>
                <a:t> </a:t>
              </a:r>
              <a:r>
                <a:rPr lang="ko-KR" altLang="en-US" sz="400" baseline="0" dirty="0">
                  <a:solidFill>
                    <a:srgbClr val="FF0000"/>
                  </a:solidFill>
                </a:rPr>
                <a:t>낌 파손 현상</a:t>
              </a:r>
              <a:endParaRPr lang="ko-KR" altLang="en-US" sz="400" dirty="0">
                <a:solidFill>
                  <a:srgbClr val="FF0000"/>
                </a:solidFill>
              </a:endParaRPr>
            </a:p>
          </p:txBody>
        </p:sp>
        <p:cxnSp>
          <p:nvCxnSpPr>
            <p:cNvPr id="52" name="꺾인 연결선 51"/>
            <p:cNvCxnSpPr>
              <a:stCxn id="50" idx="3"/>
            </p:cNvCxnSpPr>
            <p:nvPr/>
          </p:nvCxnSpPr>
          <p:spPr>
            <a:xfrm rot="16200000" flipH="1">
              <a:off x="6191691" y="4798461"/>
              <a:ext cx="288271" cy="40550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6099426" y="1712741"/>
            <a:ext cx="871108" cy="1291116"/>
            <a:chOff x="7271673" y="4291534"/>
            <a:chExt cx="737348" cy="801730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2508" y="4291534"/>
              <a:ext cx="726513" cy="460568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71673" y="4777690"/>
              <a:ext cx="729420" cy="315574"/>
            </a:xfrm>
            <a:prstGeom prst="rect">
              <a:avLst/>
            </a:prstGeom>
          </p:spPr>
        </p:pic>
        <p:sp>
          <p:nvSpPr>
            <p:cNvPr id="45" name="직사각형 44"/>
            <p:cNvSpPr/>
            <p:nvPr/>
          </p:nvSpPr>
          <p:spPr>
            <a:xfrm rot="5400000">
              <a:off x="7651989" y="4333148"/>
              <a:ext cx="183376" cy="1342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6" name="직사각형 45"/>
            <p:cNvSpPr/>
            <p:nvPr/>
          </p:nvSpPr>
          <p:spPr>
            <a:xfrm rot="5400000">
              <a:off x="7491437" y="4832517"/>
              <a:ext cx="183376" cy="20165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47" name="TextBox 71"/>
            <p:cNvSpPr txBox="1"/>
            <p:nvPr/>
          </p:nvSpPr>
          <p:spPr>
            <a:xfrm>
              <a:off x="7287530" y="4649754"/>
              <a:ext cx="660758" cy="153888"/>
            </a:xfrm>
            <a:prstGeom prst="rect">
              <a:avLst/>
            </a:prstGeom>
            <a:solidFill>
              <a:schemeClr val="accent4">
                <a:alpha val="69000"/>
              </a:schemeClr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400" dirty="0">
                  <a:solidFill>
                    <a:srgbClr val="FF0000"/>
                  </a:solidFill>
                </a:rPr>
                <a:t>삽입부 홀 </a:t>
              </a:r>
              <a:r>
                <a:rPr lang="en-US" altLang="ko-KR" sz="400" dirty="0">
                  <a:solidFill>
                    <a:srgbClr val="FF0000"/>
                  </a:solidFill>
                </a:rPr>
                <a:t>CRECK </a:t>
              </a:r>
              <a:r>
                <a:rPr lang="ko-KR" altLang="en-US" sz="400" dirty="0">
                  <a:solidFill>
                    <a:srgbClr val="FF0000"/>
                  </a:solidFill>
                </a:rPr>
                <a:t>발생</a:t>
              </a:r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0141" y="1708509"/>
            <a:ext cx="912339" cy="129534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0092" y="1708509"/>
            <a:ext cx="841230" cy="1295347"/>
          </a:xfrm>
          <a:prstGeom prst="rect">
            <a:avLst/>
          </a:prstGeom>
        </p:spPr>
      </p:pic>
      <p:grpSp>
        <p:nvGrpSpPr>
          <p:cNvPr id="71" name="그룹 70"/>
          <p:cNvGrpSpPr/>
          <p:nvPr/>
        </p:nvGrpSpPr>
        <p:grpSpPr>
          <a:xfrm>
            <a:off x="321762" y="1108062"/>
            <a:ext cx="4953016" cy="276999"/>
            <a:chOff x="-1" y="0"/>
            <a:chExt cx="3514260" cy="276999"/>
          </a:xfrm>
        </p:grpSpPr>
        <p:sp>
          <p:nvSpPr>
            <p:cNvPr id="72" name="TextBox 8"/>
            <p:cNvSpPr txBox="1"/>
            <p:nvPr/>
          </p:nvSpPr>
          <p:spPr>
            <a:xfrm>
              <a:off x="86136" y="0"/>
              <a:ext cx="342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+mj-ea"/>
                  <a:ea typeface="+mj-ea"/>
                </a:rPr>
                <a:t> </a:t>
              </a:r>
              <a:r>
                <a:rPr lang="ko-KR" altLang="en-US" sz="1200" b="1" dirty="0">
                  <a:latin typeface="+mj-ea"/>
                  <a:ea typeface="+mj-ea"/>
                </a:rPr>
                <a:t> </a:t>
              </a:r>
              <a:r>
                <a:rPr lang="en-US" altLang="ko-KR" sz="1200" b="1" dirty="0" smtClean="0">
                  <a:latin typeface="+mj-ea"/>
                  <a:ea typeface="+mj-ea"/>
                </a:rPr>
                <a:t>PCB </a:t>
              </a:r>
              <a:r>
                <a:rPr lang="ko-KR" altLang="en-US" sz="1200" b="1" dirty="0" smtClean="0">
                  <a:latin typeface="+mj-ea"/>
                  <a:ea typeface="+mj-ea"/>
                </a:rPr>
                <a:t>파손불량 관리 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-1" y="29410"/>
              <a:ext cx="173525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74" name="AutoShape 9" descr="5%"/>
          <p:cNvSpPr>
            <a:spLocks noChangeArrowheads="1"/>
          </p:cNvSpPr>
          <p:nvPr/>
        </p:nvSpPr>
        <p:spPr bwMode="auto">
          <a:xfrm>
            <a:off x="4786359" y="4083451"/>
            <a:ext cx="1266405" cy="1471261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en-US" sz="800" dirty="0"/>
          </a:p>
        </p:txBody>
      </p:sp>
      <p:graphicFrame>
        <p:nvGraphicFramePr>
          <p:cNvPr id="75" name="표 74"/>
          <p:cNvGraphicFramePr>
            <a:graphicFrameLocks noGrp="1"/>
          </p:cNvGraphicFramePr>
          <p:nvPr>
            <p:extLst/>
          </p:nvPr>
        </p:nvGraphicFramePr>
        <p:xfrm>
          <a:off x="272635" y="6019957"/>
          <a:ext cx="8585053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88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121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2121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4198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4198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6480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256961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16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상반기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목표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7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품질 개선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9" name="AutoShape 9" descr="5%"/>
          <p:cNvSpPr>
            <a:spLocks noChangeArrowheads="1"/>
          </p:cNvSpPr>
          <p:nvPr/>
        </p:nvSpPr>
        <p:spPr bwMode="auto">
          <a:xfrm>
            <a:off x="7626075" y="4075868"/>
            <a:ext cx="1266405" cy="1471261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en-US" sz="800" dirty="0"/>
          </a:p>
        </p:txBody>
      </p:sp>
      <p:sp>
        <p:nvSpPr>
          <p:cNvPr id="80" name="AutoShape 9" descr="5%"/>
          <p:cNvSpPr>
            <a:spLocks noChangeArrowheads="1"/>
          </p:cNvSpPr>
          <p:nvPr/>
        </p:nvSpPr>
        <p:spPr bwMode="auto">
          <a:xfrm>
            <a:off x="6207741" y="4083450"/>
            <a:ext cx="1266405" cy="1471261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ko-KR" sz="800" dirty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ko-KR" altLang="en-US" sz="800" dirty="0"/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12"/>
          <a:srcRect l="10013" t="30769" r="55234" b="16328"/>
          <a:stretch/>
        </p:blipFill>
        <p:spPr>
          <a:xfrm>
            <a:off x="4854688" y="4201701"/>
            <a:ext cx="1132795" cy="128371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029" y="4224646"/>
            <a:ext cx="1212751" cy="543411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61395" y="4811498"/>
            <a:ext cx="1199385" cy="69526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54761" y="4232199"/>
            <a:ext cx="1205301" cy="1253218"/>
          </a:xfrm>
          <a:prstGeom prst="rect">
            <a:avLst/>
          </a:prstGeom>
        </p:spPr>
      </p:pic>
      <p:sp>
        <p:nvSpPr>
          <p:cNvPr id="85" name="모서리가 둥근 직사각형 84"/>
          <p:cNvSpPr/>
          <p:nvPr/>
        </p:nvSpPr>
        <p:spPr>
          <a:xfrm>
            <a:off x="5011019" y="3925750"/>
            <a:ext cx="817083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공정 유출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6432401" y="3937561"/>
            <a:ext cx="817083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90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Master </a:t>
            </a: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적용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850737" y="3942296"/>
            <a:ext cx="817083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AOI </a:t>
            </a: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검증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88" name="오른쪽 화살표 87"/>
          <p:cNvSpPr/>
          <p:nvPr/>
        </p:nvSpPr>
        <p:spPr>
          <a:xfrm>
            <a:off x="5879610" y="4531261"/>
            <a:ext cx="388183" cy="5367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9000">
                <a:schemeClr val="bg1">
                  <a:lumMod val="75000"/>
                  <a:alpha val="23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/>
          <a:scene3d>
            <a:camera prst="orthographicFront"/>
            <a:lightRig rig="glow" dir="t">
              <a:rot lat="0" lon="0" rev="1800000"/>
            </a:lightRig>
          </a:scene3d>
          <a:sp3d prstMaterial="dkEdge">
            <a:bevelT w="50800" h="44450"/>
            <a:contourClr>
              <a:schemeClr val="accent6">
                <a:shade val="40000"/>
              </a:schemeClr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89" name="오른쪽 화살표 88"/>
          <p:cNvSpPr/>
          <p:nvPr/>
        </p:nvSpPr>
        <p:spPr>
          <a:xfrm>
            <a:off x="7356019" y="4529246"/>
            <a:ext cx="388183" cy="53671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9000">
                <a:schemeClr val="bg1">
                  <a:lumMod val="75000"/>
                  <a:alpha val="23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/>
          <a:scene3d>
            <a:camera prst="orthographicFront"/>
            <a:lightRig rig="glow" dir="t">
              <a:rot lat="0" lon="0" rev="1800000"/>
            </a:lightRig>
          </a:scene3d>
          <a:sp3d prstMaterial="dkEdge">
            <a:bevelT w="50800" h="44450"/>
            <a:contourClr>
              <a:schemeClr val="accent6">
                <a:shade val="40000"/>
              </a:schemeClr>
            </a:contourClr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ko-KR" altLang="en-US" sz="20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90" name="AutoShape 19" descr="5%"/>
          <p:cNvSpPr>
            <a:spLocks noChangeArrowheads="1"/>
          </p:cNvSpPr>
          <p:nvPr/>
        </p:nvSpPr>
        <p:spPr bwMode="auto">
          <a:xfrm>
            <a:off x="4786359" y="5588298"/>
            <a:ext cx="4130728" cy="350498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900" dirty="0" smtClean="0"/>
              <a:t>공정 내 유출 </a:t>
            </a:r>
            <a:r>
              <a:rPr lang="ko-KR" altLang="en-US" sz="900" dirty="0" err="1" smtClean="0"/>
              <a:t>동일건</a:t>
            </a:r>
            <a:r>
              <a:rPr lang="ko-KR" altLang="en-US" sz="900" dirty="0" smtClean="0"/>
              <a:t> 발생 시 </a:t>
            </a:r>
            <a:r>
              <a:rPr lang="en-US" altLang="ko-KR" sz="900" dirty="0" smtClean="0"/>
              <a:t>Master Sample </a:t>
            </a:r>
            <a:r>
              <a:rPr lang="ko-KR" altLang="en-US" sz="900" dirty="0" smtClean="0"/>
              <a:t>적용 제작 </a:t>
            </a:r>
            <a:r>
              <a:rPr lang="en-US" altLang="ko-KR" sz="900" dirty="0" smtClean="0"/>
              <a:t>AOI </a:t>
            </a:r>
            <a:r>
              <a:rPr lang="ko-KR" altLang="en-US" sz="900" dirty="0" smtClean="0"/>
              <a:t>검증진행</a:t>
            </a:r>
            <a:r>
              <a:rPr lang="en-US" altLang="ko-KR" sz="900" dirty="0" smtClean="0"/>
              <a:t>.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900" dirty="0" smtClean="0"/>
              <a:t>실 불량 기준 재발 방지 및 교육 운영 </a:t>
            </a:r>
            <a:r>
              <a:rPr lang="en-US" altLang="ko-KR" sz="900" dirty="0" smtClean="0"/>
              <a:t>PROCESS </a:t>
            </a:r>
            <a:r>
              <a:rPr lang="ko-KR" altLang="en-US" sz="900" dirty="0" smtClean="0"/>
              <a:t>강화</a:t>
            </a:r>
            <a:endParaRPr lang="ko-KR" altLang="en-US" sz="900" dirty="0"/>
          </a:p>
        </p:txBody>
      </p:sp>
      <p:cxnSp>
        <p:nvCxnSpPr>
          <p:cNvPr id="92" name="꺾인 연결선 91"/>
          <p:cNvCxnSpPr>
            <a:stCxn id="16" idx="3"/>
            <a:endCxn id="17" idx="1"/>
          </p:cNvCxnSpPr>
          <p:nvPr/>
        </p:nvCxnSpPr>
        <p:spPr>
          <a:xfrm flipV="1">
            <a:off x="1313061" y="4330205"/>
            <a:ext cx="296032" cy="14094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차트 93"/>
          <p:cNvGraphicFramePr>
            <a:graphicFrameLocks/>
          </p:cNvGraphicFramePr>
          <p:nvPr>
            <p:extLst/>
          </p:nvPr>
        </p:nvGraphicFramePr>
        <p:xfrm>
          <a:off x="251520" y="1402137"/>
          <a:ext cx="2952328" cy="1738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95" name="모서리가 둥근 직사각형 94"/>
          <p:cNvSpPr/>
          <p:nvPr/>
        </p:nvSpPr>
        <p:spPr>
          <a:xfrm>
            <a:off x="4965360" y="1170179"/>
            <a:ext cx="2293733" cy="224608"/>
          </a:xfrm>
          <a:prstGeom prst="roundRect">
            <a:avLst/>
          </a:prstGeom>
          <a:solidFill>
            <a:schemeClr val="accent6">
              <a:alpha val="66000"/>
            </a:schemeClr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공정 별 중점 관리 </a:t>
            </a:r>
            <a:r>
              <a:rPr lang="en-US" altLang="ko-KR" sz="10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POINT </a:t>
            </a:r>
            <a:r>
              <a:rPr lang="ko-KR" altLang="en-US" sz="10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개선활동</a:t>
            </a:r>
            <a:endParaRPr lang="ko-KR" altLang="en-US" sz="10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18141" y="3145934"/>
            <a:ext cx="1024443" cy="393928"/>
          </a:xfrm>
          <a:prstGeom prst="rect">
            <a:avLst/>
          </a:prstGeom>
          <a:solidFill>
            <a:srgbClr val="70AD47">
              <a:lumMod val="75000"/>
              <a:alpha val="5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noProof="0" smtClean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추진 방향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AutoShape 9" descr="5%"/>
          <p:cNvSpPr>
            <a:spLocks noChangeArrowheads="1"/>
          </p:cNvSpPr>
          <p:nvPr/>
        </p:nvSpPr>
        <p:spPr bwMode="auto">
          <a:xfrm>
            <a:off x="1352362" y="3145933"/>
            <a:ext cx="7564725" cy="393928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/>
              <a:t>23</a:t>
            </a:r>
            <a:r>
              <a:rPr lang="ko-KR" altLang="en-US" sz="1000" dirty="0" smtClean="0"/>
              <a:t>년 유실 목표 </a:t>
            </a:r>
            <a:r>
              <a:rPr lang="en-US" altLang="ko-KR" sz="1000" dirty="0" smtClean="0"/>
              <a:t>0.12%  </a:t>
            </a:r>
            <a:r>
              <a:rPr lang="ko-KR" altLang="en-US" sz="1000" dirty="0" smtClean="0"/>
              <a:t>→ </a:t>
            </a:r>
            <a:r>
              <a:rPr lang="ko-KR" altLang="en-US" sz="1000" b="1" dirty="0" smtClean="0">
                <a:solidFill>
                  <a:schemeClr val="accent1"/>
                </a:solidFill>
              </a:rPr>
              <a:t>도전목표 </a:t>
            </a:r>
            <a:r>
              <a:rPr lang="en-US" altLang="ko-KR" sz="1000" b="1" dirty="0" smtClean="0">
                <a:solidFill>
                  <a:schemeClr val="accent1"/>
                </a:solidFill>
              </a:rPr>
              <a:t>0.1%  </a:t>
            </a:r>
            <a:r>
              <a:rPr lang="ko-KR" altLang="en-US" sz="1000" dirty="0" smtClean="0"/>
              <a:t>지속 유지달성 운영 → 파손 발생에 의한 추가 작업 부품 </a:t>
            </a:r>
            <a:r>
              <a:rPr lang="en-US" altLang="ko-KR" sz="1000" dirty="0" smtClean="0"/>
              <a:t>LOSS </a:t>
            </a:r>
            <a:r>
              <a:rPr lang="ko-KR" altLang="en-US" sz="1000" dirty="0" smtClean="0"/>
              <a:t>및 유실 최소화 개선 운영  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7384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87604" y="4293096"/>
            <a:ext cx="2867786" cy="2160240"/>
          </a:xfrm>
          <a:prstGeom prst="roundRect">
            <a:avLst>
              <a:gd name="adj" fmla="val 552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ko-KR" altLang="en-US" dirty="0" smtClean="0">
              <a:latin typeface="Noto Sans" charset="0"/>
              <a:ea typeface="맑은 고딕" pitchFamily="50" charset="-127"/>
            </a:endParaRPr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70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</a:t>
            </a:r>
            <a:r>
              <a:rPr lang="ko-KR" altLang="en-US" b="1" dirty="0" smtClean="0">
                <a:latin typeface="+mn-ea"/>
              </a:rPr>
              <a:t>제조</a:t>
            </a:r>
            <a:r>
              <a:rPr lang="en-US" altLang="ko-KR" b="1" dirty="0" smtClean="0">
                <a:latin typeface="+mn-ea"/>
              </a:rPr>
              <a:t>1 </a:t>
            </a:r>
            <a:r>
              <a:rPr lang="ko-KR" altLang="en-US" b="1" dirty="0" smtClean="0">
                <a:latin typeface="+mn-ea"/>
              </a:rPr>
              <a:t>실적 및 하반기 예산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321" y="1030064"/>
            <a:ext cx="663718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ko-KR" altLang="en-US" sz="1100" b="1" dirty="0" smtClean="0">
                <a:latin typeface="+mn-ea"/>
              </a:rPr>
              <a:t>실적 및 예산 현황</a:t>
            </a:r>
            <a:endParaRPr lang="en-US" altLang="ko-KR" sz="105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251520" y="1412776"/>
          <a:ext cx="8640961" cy="2809994"/>
        </p:xfrm>
        <a:graphic>
          <a:graphicData uri="http://schemas.openxmlformats.org/drawingml/2006/table">
            <a:tbl>
              <a:tblPr/>
              <a:tblGrid>
                <a:gridCol w="441032"/>
                <a:gridCol w="931069"/>
                <a:gridCol w="441032"/>
                <a:gridCol w="441032"/>
                <a:gridCol w="441032"/>
                <a:gridCol w="441032"/>
                <a:gridCol w="441032"/>
                <a:gridCol w="441032"/>
                <a:gridCol w="441032"/>
                <a:gridCol w="441032"/>
                <a:gridCol w="441032"/>
                <a:gridCol w="441032"/>
                <a:gridCol w="441032"/>
                <a:gridCol w="604377"/>
                <a:gridCol w="604377"/>
                <a:gridCol w="604377"/>
                <a:gridCol w="604377"/>
              </a:tblGrid>
              <a:tr h="35219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년예상</a:t>
                      </a:r>
                      <a:endParaRPr lang="en-US" altLang="ko-KR" sz="800" b="1" i="0" u="none" strike="noStrike" dirty="0" smtClean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 smtClean="0">
                          <a:solidFill>
                            <a:srgbClr val="00B05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endParaRPr lang="ko-KR" altLang="en-US" sz="800" b="1" i="0" u="none" strike="noStrike" dirty="0">
                        <a:solidFill>
                          <a:srgbClr val="00B05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80808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1" i="0" u="none" strike="noStrike" dirty="0">
                          <a:solidFill>
                            <a:srgbClr val="80808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endParaRPr lang="en-US" altLang="ko-KR" sz="800" b="1" i="0" u="none" strike="noStrike" dirty="0" smtClean="0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800" b="1" i="0" u="none" strike="noStrike" dirty="0" smtClean="0">
                          <a:solidFill>
                            <a:srgbClr val="80808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endParaRPr lang="ko-KR" altLang="en-US" sz="800" b="1" i="0" u="none" strike="noStrike" dirty="0">
                        <a:solidFill>
                          <a:srgbClr val="80808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증감율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980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SPARE</a:t>
                      </a:r>
                    </a:p>
                    <a:p>
                      <a:pPr algn="ctr" rtl="0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3,093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4,085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4,557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3,669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3,393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3,460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3,987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4,245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3,827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3,203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2,911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44,708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54,249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-18%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Tape 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397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366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511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342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324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585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401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496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348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405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 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5,034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6,074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-17%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13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성능 복원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11,500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7,500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52,719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-86%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보수</a:t>
                      </a:r>
                      <a:b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오일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/AVK132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정품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6,368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18,000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10,024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 수리비용</a:t>
                      </a:r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24,374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-51%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포상금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 우수사원 비용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1,450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2,456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-41%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01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예상비용 합계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6,457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15,889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8,081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5,131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6,824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4,904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13,193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8,922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5,296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6,729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93,588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149,897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-38%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01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 실적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3,611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10,939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16,923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4,132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3,915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4,904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13,193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8,922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7,861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5,296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6,729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4,301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90,726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149,897</a:t>
                      </a:r>
                    </a:p>
                  </a:txBody>
                  <a:tcPr marL="5946" marR="5946" marT="5946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-39%</a:t>
                      </a:r>
                    </a:p>
                  </a:txBody>
                  <a:tcPr marL="5946" marR="5946" marT="5946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1416998"/>
            <a:ext cx="2232248" cy="2206999"/>
          </a:xfrm>
          <a:prstGeom prst="rect">
            <a:avLst/>
          </a:prstGeom>
          <a:solidFill>
            <a:schemeClr val="accent6">
              <a:lumMod val="20000"/>
              <a:lumOff val="80000"/>
              <a:alpha val="29000"/>
            </a:schemeClr>
          </a:solidFill>
          <a:ln>
            <a:solidFill>
              <a:srgbClr val="FFC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07168">
            <a:off x="2335688" y="2586340"/>
            <a:ext cx="800219" cy="276999"/>
          </a:xfrm>
          <a:prstGeom prst="rect">
            <a:avLst/>
          </a:prstGeom>
          <a:solidFill>
            <a:schemeClr val="bg2">
              <a:lumMod val="75000"/>
              <a:alpha val="52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accent6"/>
                </a:solidFill>
              </a:rPr>
              <a:t>실적비용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23528" y="4814379"/>
            <a:ext cx="2831862" cy="1638957"/>
            <a:chOff x="323528" y="4437112"/>
            <a:chExt cx="2831862" cy="163895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4437112"/>
              <a:ext cx="1800200" cy="1181084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066" y="4652619"/>
              <a:ext cx="1857212" cy="1181084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0748" y="4894985"/>
              <a:ext cx="1804642" cy="1181084"/>
            </a:xfrm>
            <a:prstGeom prst="rect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87604" y="4294915"/>
            <a:ext cx="2867786" cy="492606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>
              <a:rot lat="0" lon="0" rev="3600000"/>
            </a:lightRig>
          </a:scene3d>
          <a:sp3d>
            <a:bevelT w="31750" h="317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500" dirty="0" smtClean="0">
              <a:solidFill>
                <a:prstClr val="white"/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475744" y="4356506"/>
            <a:ext cx="2512080" cy="335677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sx="80000" sy="80000" algn="tl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25400" prst="softRound"/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chemeClr val="tx1"/>
                </a:solidFill>
                <a:latin typeface="Noto Sans" charset="0"/>
                <a:ea typeface="맑은 고딕" pitchFamily="50" charset="-127"/>
              </a:rPr>
              <a:t>1</a:t>
            </a:r>
            <a:r>
              <a:rPr lang="ko-KR" altLang="en-US" dirty="0" smtClean="0">
                <a:solidFill>
                  <a:schemeClr val="tx1"/>
                </a:solidFill>
                <a:latin typeface="Noto Sans" charset="0"/>
                <a:ea typeface="맑은 고딕" pitchFamily="50" charset="-127"/>
              </a:rPr>
              <a:t>월</a:t>
            </a:r>
            <a:r>
              <a:rPr lang="en-US" altLang="ko-KR" dirty="0" smtClean="0">
                <a:solidFill>
                  <a:schemeClr val="tx1"/>
                </a:solidFill>
                <a:latin typeface="Noto Sans" charset="0"/>
                <a:ea typeface="맑은 고딕" pitchFamily="50" charset="-127"/>
              </a:rPr>
              <a:t>~5</a:t>
            </a:r>
            <a:r>
              <a:rPr lang="ko-KR" altLang="en-US" dirty="0" smtClean="0">
                <a:solidFill>
                  <a:schemeClr val="tx1"/>
                </a:solidFill>
                <a:latin typeface="Noto Sans" charset="0"/>
                <a:ea typeface="맑은 고딕" pitchFamily="50" charset="-127"/>
              </a:rPr>
              <a:t>월 </a:t>
            </a:r>
            <a:r>
              <a:rPr lang="en-US" altLang="ko-KR" dirty="0" smtClean="0">
                <a:solidFill>
                  <a:schemeClr val="tx1"/>
                </a:solidFill>
                <a:latin typeface="Noto Sans" charset="0"/>
                <a:ea typeface="맑은 고딕" pitchFamily="50" charset="-127"/>
              </a:rPr>
              <a:t>ISSUE </a:t>
            </a:r>
            <a:r>
              <a:rPr lang="ko-KR" altLang="en-US" dirty="0" smtClean="0">
                <a:solidFill>
                  <a:schemeClr val="tx1"/>
                </a:solidFill>
                <a:latin typeface="Noto Sans" charset="0"/>
                <a:ea typeface="맑은 고딕" pitchFamily="50" charset="-127"/>
              </a:rPr>
              <a:t>비용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3347864" y="4787521"/>
            <a:ext cx="1847049" cy="1665815"/>
            <a:chOff x="4176035" y="4967752"/>
            <a:chExt cx="2459038" cy="2715552"/>
          </a:xfrm>
        </p:grpSpPr>
        <p:sp>
          <p:nvSpPr>
            <p:cNvPr id="17" name="AutoShape 7"/>
            <p:cNvSpPr>
              <a:spLocks noChangeArrowheads="1"/>
            </p:cNvSpPr>
            <p:nvPr/>
          </p:nvSpPr>
          <p:spPr bwMode="auto">
            <a:xfrm>
              <a:off x="4176035" y="4967752"/>
              <a:ext cx="2459038" cy="87021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auto">
            <a:xfrm>
              <a:off x="4176035" y="5891280"/>
              <a:ext cx="2459038" cy="86849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19" name="AutoShape 9"/>
            <p:cNvSpPr>
              <a:spLocks noChangeArrowheads="1"/>
            </p:cNvSpPr>
            <p:nvPr/>
          </p:nvSpPr>
          <p:spPr bwMode="auto">
            <a:xfrm>
              <a:off x="4176035" y="6814809"/>
              <a:ext cx="2459038" cy="86849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ko-KR" dirty="0" smtClean="0">
                <a:latin typeface="Noto Sans" charset="0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343529" y="4294449"/>
            <a:ext cx="1851383" cy="419877"/>
            <a:chOff x="4215822" y="3775909"/>
            <a:chExt cx="2376264" cy="865056"/>
          </a:xfrm>
        </p:grpSpPr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4215822" y="3775909"/>
              <a:ext cx="2376264" cy="865056"/>
            </a:xfrm>
            <a:prstGeom prst="roundRect">
              <a:avLst>
                <a:gd name="adj" fmla="val 50000"/>
              </a:avLst>
            </a:prstGeom>
            <a:solidFill>
              <a:srgbClr val="3065D0"/>
            </a:soli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4377737" y="3898795"/>
              <a:ext cx="2060652" cy="6137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sx="80000" sy="80000" algn="tl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254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oto Sans" charset="0"/>
                  <a:ea typeface="맑은 고딕" pitchFamily="50" charset="-127"/>
                </a:rPr>
                <a:t>내용</a:t>
              </a:r>
            </a:p>
          </p:txBody>
        </p:sp>
      </p:grp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3239853" y="4729711"/>
            <a:ext cx="19550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AV132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정품 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PART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유지관리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MOUNT LM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그리스 </a:t>
            </a:r>
            <a:endParaRPr kumimoji="1" lang="ko-KR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3291690" y="5347682"/>
            <a:ext cx="19550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MOUNT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성능복원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2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대 </a:t>
            </a: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LM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교체 진행 비용  </a:t>
            </a:r>
            <a:endParaRPr kumimoji="1" lang="ko-KR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</p:txBody>
      </p:sp>
      <p:sp>
        <p:nvSpPr>
          <p:cNvPr id="29" name="Text Box 16"/>
          <p:cNvSpPr txBox="1">
            <a:spLocks noChangeArrowheads="1"/>
          </p:cNvSpPr>
          <p:nvPr/>
        </p:nvSpPr>
        <p:spPr bwMode="auto">
          <a:xfrm>
            <a:off x="3291690" y="5893175"/>
            <a:ext cx="195506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1"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SPI </a:t>
            </a: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고장 발생</a:t>
            </a:r>
            <a:endParaRPr kumimoji="1"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  <a:p>
            <a:pPr marL="171450" indent="-1714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kumimoji="1"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rPr>
              <a:t>엔지니어 방문 서비스 비용  </a:t>
            </a:r>
            <a:endParaRPr kumimoji="1" lang="ko-KR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" charset="0"/>
              <a:ea typeface="맑은 고딕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5364088" y="4761180"/>
          <a:ext cx="3456384" cy="419100"/>
        </p:xfrm>
        <a:graphic>
          <a:graphicData uri="http://schemas.openxmlformats.org/drawingml/2006/table">
            <a:tbl>
              <a:tblPr/>
              <a:tblGrid>
                <a:gridCol w="864096"/>
                <a:gridCol w="864096"/>
                <a:gridCol w="864096"/>
                <a:gridCol w="864096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상반기예산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42,381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39,519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2" name="Picture 5" descr="E:\PNG\화살표\화살살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2618848" y="5237322"/>
            <a:ext cx="104953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grpSp>
        <p:nvGrpSpPr>
          <p:cNvPr id="33" name="그룹 32"/>
          <p:cNvGrpSpPr/>
          <p:nvPr/>
        </p:nvGrpSpPr>
        <p:grpSpPr>
          <a:xfrm>
            <a:off x="5404085" y="4385844"/>
            <a:ext cx="3488396" cy="276999"/>
            <a:chOff x="0" y="0"/>
            <a:chExt cx="3514259" cy="276999"/>
          </a:xfrm>
        </p:grpSpPr>
        <p:sp>
          <p:nvSpPr>
            <p:cNvPr id="34" name="TextBox 8"/>
            <p:cNvSpPr txBox="1"/>
            <p:nvPr/>
          </p:nvSpPr>
          <p:spPr>
            <a:xfrm>
              <a:off x="86136" y="0"/>
              <a:ext cx="342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+mj-ea"/>
                  <a:ea typeface="+mj-ea"/>
                </a:rPr>
                <a:t> </a:t>
              </a:r>
              <a:r>
                <a:rPr lang="ko-KR" altLang="en-US" sz="1200" b="1" dirty="0" smtClean="0">
                  <a:latin typeface="+mj-ea"/>
                  <a:ea typeface="+mj-ea"/>
                </a:rPr>
                <a:t>실적 현황 및 예산 방향 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0" y="2941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302924" y="5404921"/>
            <a:ext cx="38266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000" dirty="0" smtClean="0"/>
              <a:t>22</a:t>
            </a:r>
            <a:r>
              <a:rPr lang="ko-KR" altLang="en-US" sz="1000" dirty="0" err="1" smtClean="0"/>
              <a:t>년比</a:t>
            </a:r>
            <a:r>
              <a:rPr lang="ko-KR" altLang="en-US" sz="1000" dirty="0" smtClean="0"/>
              <a:t> 점수감소 </a:t>
            </a:r>
            <a:r>
              <a:rPr lang="en-US" altLang="ko-KR" sz="1000" dirty="0" smtClean="0">
                <a:solidFill>
                  <a:srgbClr val="FF0000"/>
                </a:solidFill>
              </a:rPr>
              <a:t>-32% </a:t>
            </a:r>
            <a:r>
              <a:rPr lang="en-US" altLang="ko-KR" sz="1000" dirty="0" smtClean="0"/>
              <a:t>/ </a:t>
            </a:r>
            <a:r>
              <a:rPr lang="ko-KR" altLang="en-US" sz="1000" dirty="0" smtClean="0"/>
              <a:t>고장유실 </a:t>
            </a:r>
            <a:r>
              <a:rPr lang="en-US" altLang="ko-KR" sz="1000" dirty="0" smtClean="0"/>
              <a:t>,PART </a:t>
            </a:r>
            <a:r>
              <a:rPr lang="ko-KR" altLang="en-US" sz="1000" dirty="0" smtClean="0"/>
              <a:t>절약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-39% </a:t>
            </a:r>
            <a:r>
              <a:rPr lang="ko-KR" altLang="en-US" sz="1000" dirty="0" smtClean="0"/>
              <a:t>↓목표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ko-KR" altLang="en-US" sz="1000" dirty="0" smtClean="0"/>
              <a:t>하반기 유지보수 관련 </a:t>
            </a:r>
            <a:r>
              <a:rPr lang="en-US" altLang="ko-KR" sz="1000" dirty="0" smtClean="0"/>
              <a:t>9,000 USD </a:t>
            </a:r>
            <a:r>
              <a:rPr lang="ko-KR" altLang="en-US" sz="1000" dirty="0" smtClean="0"/>
              <a:t>비용 계획</a:t>
            </a:r>
            <a:endParaRPr lang="en-US" altLang="ko-KR" sz="10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ko-KR" sz="1000" dirty="0" smtClean="0"/>
              <a:t>7</a:t>
            </a:r>
            <a:r>
              <a:rPr lang="ko-KR" altLang="en-US" sz="1000" dirty="0" smtClean="0"/>
              <a:t>월 </a:t>
            </a:r>
            <a:r>
              <a:rPr lang="en-US" altLang="ko-KR" sz="1000" dirty="0" smtClean="0"/>
              <a:t>YS24 1</a:t>
            </a:r>
            <a:r>
              <a:rPr lang="ko-KR" altLang="en-US" sz="1000" dirty="0" smtClean="0"/>
              <a:t>대 성능복원 </a:t>
            </a:r>
            <a:r>
              <a:rPr lang="en-US" altLang="ko-KR" sz="1000" dirty="0" smtClean="0"/>
              <a:t>“5,500”USD </a:t>
            </a:r>
            <a:r>
              <a:rPr lang="ko-KR" altLang="en-US" sz="1000" dirty="0" smtClean="0"/>
              <a:t>반영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5439224" y="5204824"/>
            <a:ext cx="3433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▶ 상반기 예산적용 대비 </a:t>
            </a:r>
            <a:r>
              <a:rPr lang="en-US" altLang="ko-KR" sz="1000" dirty="0" smtClean="0"/>
              <a:t>PART </a:t>
            </a:r>
            <a:r>
              <a:rPr lang="ko-KR" altLang="en-US" sz="1000" dirty="0" smtClean="0"/>
              <a:t>및 소모품 비용 </a:t>
            </a:r>
            <a:r>
              <a:rPr lang="en-US" altLang="ko-KR" sz="1000" dirty="0" smtClean="0">
                <a:solidFill>
                  <a:srgbClr val="FF0000"/>
                </a:solidFill>
              </a:rPr>
              <a:t>-7%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감소</a:t>
            </a:r>
            <a:endParaRPr lang="ko-KR" altLang="en-US" sz="1000" dirty="0"/>
          </a:p>
        </p:txBody>
      </p:sp>
      <p:grpSp>
        <p:nvGrpSpPr>
          <p:cNvPr id="38" name="그룹 37">
            <a:extLst>
              <a:ext uri="{FF2B5EF4-FFF2-40B4-BE49-F238E27FC236}">
                <a16:creationId xmlns="" xmlns:a16="http://schemas.microsoft.com/office/drawing/2014/main" id="{8F2520BF-1977-4EA2-AADD-DBBD9ECBA052}"/>
              </a:ext>
            </a:extLst>
          </p:cNvPr>
          <p:cNvGrpSpPr/>
          <p:nvPr/>
        </p:nvGrpSpPr>
        <p:grpSpPr>
          <a:xfrm>
            <a:off x="7098503" y="805614"/>
            <a:ext cx="1648763" cy="522587"/>
            <a:chOff x="7987618" y="2782672"/>
            <a:chExt cx="3533823" cy="1012874"/>
          </a:xfrm>
        </p:grpSpPr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첨부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</p:txBody>
        </p:sp>
      </p:grpSp>
      <p:graphicFrame>
        <p:nvGraphicFramePr>
          <p:cNvPr id="37" name="개체 36"/>
          <p:cNvGraphicFramePr>
            <a:graphicFrameLocks noChangeAspect="1"/>
          </p:cNvGraphicFramePr>
          <p:nvPr>
            <p:extLst/>
          </p:nvPr>
        </p:nvGraphicFramePr>
        <p:xfrm>
          <a:off x="7868122" y="82766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워크시트" showAsIcon="1" r:id="rId7" imgW="914400" imgH="771480" progId="Excel.Sheet.12">
                  <p:embed/>
                </p:oleObj>
              </mc:Choice>
              <mc:Fallback>
                <p:oleObj name="워크시트" showAsIcon="1" r:id="rId7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868122" y="82766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476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36712"/>
            <a:ext cx="8712968" cy="4495783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4452698" y="1268760"/>
            <a:ext cx="432048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984735" y="3429000"/>
            <a:ext cx="336797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공정</a:t>
            </a:r>
            <a:r>
              <a:rPr lang="en-US" altLang="ko-KR" sz="2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/SHEFT/</a:t>
            </a:r>
            <a:r>
              <a:rPr lang="ko-KR" altLang="en-US" sz="28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직간접</a:t>
            </a:r>
            <a:endParaRPr lang="en-US" altLang="ko-KR" sz="28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ko-KR" alt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전체 인원 평가운영</a:t>
            </a:r>
            <a:endParaRPr lang="en-US" altLang="ko-KR" sz="28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89798" y="4542446"/>
            <a:ext cx="32383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※ </a:t>
            </a:r>
            <a:r>
              <a:rPr lang="ko-KR" altLang="en-US" sz="2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반복교육 동기화</a:t>
            </a:r>
            <a:endParaRPr lang="en-US" altLang="ko-KR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378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8756" y="852215"/>
            <a:ext cx="3528392" cy="5413053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857380"/>
            <a:ext cx="3528392" cy="54006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094" y="867714"/>
            <a:ext cx="3528219" cy="5379932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688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102805"/>
              </p:ext>
            </p:extLst>
          </p:nvPr>
        </p:nvGraphicFramePr>
        <p:xfrm>
          <a:off x="323528" y="2060848"/>
          <a:ext cx="7272807" cy="1296145"/>
        </p:xfrm>
        <a:graphic>
          <a:graphicData uri="http://schemas.openxmlformats.org/drawingml/2006/table">
            <a:tbl>
              <a:tblPr/>
              <a:tblGrid>
                <a:gridCol w="3945982"/>
                <a:gridCol w="665365"/>
                <a:gridCol w="665365"/>
                <a:gridCol w="665365"/>
                <a:gridCol w="665365"/>
                <a:gridCol w="665365"/>
              </a:tblGrid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 환경개선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3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5S ,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구역별 관리운영  유지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외관 개선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–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설비외관 및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LED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형광등 조명 조도 개선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•LAY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OUT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변경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구획선 전체 재설정 및 바닥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믹싱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왁싱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지속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운영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톱니 모양의 오른쪽 화살표 7"/>
          <p:cNvSpPr/>
          <p:nvPr/>
        </p:nvSpPr>
        <p:spPr>
          <a:xfrm>
            <a:off x="6588224" y="3068960"/>
            <a:ext cx="1008112" cy="288032"/>
          </a:xfrm>
          <a:prstGeom prst="notchedRightArrow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800" b="1" dirty="0" smtClean="0">
                <a:solidFill>
                  <a:srgbClr val="0000FF"/>
                </a:solidFill>
              </a:rPr>
              <a:t>유지 </a:t>
            </a:r>
            <a:r>
              <a:rPr lang="ko-KR" altLang="en-US" sz="800" b="1" dirty="0" smtClean="0">
                <a:solidFill>
                  <a:srgbClr val="0000FF"/>
                </a:solidFill>
              </a:rPr>
              <a:t>활동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4401136" y="2459944"/>
            <a:ext cx="3024335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5004048" y="2708920"/>
            <a:ext cx="1224136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5940152" y="2996952"/>
            <a:ext cx="1008111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717032"/>
            <a:ext cx="3240360" cy="84772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575" y="3720347"/>
            <a:ext cx="3070673" cy="844410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7" name="TextBox 16"/>
          <p:cNvSpPr txBox="1"/>
          <p:nvPr/>
        </p:nvSpPr>
        <p:spPr>
          <a:xfrm>
            <a:off x="3139491" y="3701551"/>
            <a:ext cx="1080745" cy="261610"/>
          </a:xfrm>
          <a:prstGeom prst="rect">
            <a:avLst/>
          </a:prstGeom>
          <a:solidFill>
            <a:srgbClr val="FFFF00">
              <a:alpha val="56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rgbClr val="FF0000"/>
                </a:solidFill>
              </a:rPr>
              <a:t>교체 대상선정</a:t>
            </a:r>
            <a:endParaRPr lang="ko-KR" altLang="en-US" sz="11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1520" y="25041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1-1.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추진 목표 </a:t>
            </a:r>
            <a:r>
              <a:rPr lang="en-US" altLang="ko-KR" sz="2400" b="1" dirty="0" smtClean="0">
                <a:latin typeface="+mn-ea"/>
              </a:rPr>
              <a:t>/ </a:t>
            </a:r>
            <a:r>
              <a:rPr lang="ko-KR" altLang="en-US" sz="2400" b="1" dirty="0" smtClean="0">
                <a:latin typeface="+mn-ea"/>
              </a:rPr>
              <a:t>실적</a:t>
            </a:r>
            <a:endParaRPr lang="en-US" altLang="ko-KR" sz="2400" b="1" dirty="0">
              <a:latin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760878"/>
              </p:ext>
            </p:extLst>
          </p:nvPr>
        </p:nvGraphicFramePr>
        <p:xfrm>
          <a:off x="265672" y="786304"/>
          <a:ext cx="8626808" cy="56166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3682"/>
                <a:gridCol w="820318"/>
                <a:gridCol w="1080120"/>
                <a:gridCol w="360040"/>
                <a:gridCol w="576064"/>
                <a:gridCol w="720080"/>
                <a:gridCol w="720080"/>
                <a:gridCol w="648072"/>
                <a:gridCol w="648072"/>
                <a:gridCol w="2520280"/>
              </a:tblGrid>
              <a:tr h="31237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경영목표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KPI</a:t>
                      </a:r>
                      <a:r>
                        <a:rPr lang="ko-KR" altLang="en-US" sz="1000" b="1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항목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단위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22</a:t>
                      </a:r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년</a:t>
                      </a:r>
                      <a:endParaRPr lang="en-US" altLang="ko-KR" sz="900" b="1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실적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년 목표 比 실적</a:t>
                      </a:r>
                      <a:endParaRPr lang="ko-KR" alt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목표</a:t>
                      </a:r>
                      <a:endParaRPr lang="en-US" altLang="ko-KR" sz="900" b="1" u="none" strike="noStrike" dirty="0" smtClean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달성율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비고</a:t>
                      </a:r>
                      <a:endParaRPr lang="ko-KR" alt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12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년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경영목표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년</a:t>
                      </a:r>
                      <a:r>
                        <a:rPr lang="en-US" altLang="ko-KR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上</a:t>
                      </a:r>
                      <a:r>
                        <a:rPr lang="en-US" altLang="ko-KR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실행목표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23</a:t>
                      </a:r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년</a:t>
                      </a:r>
                      <a:r>
                        <a:rPr lang="en-US" altLang="ko-KR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上</a:t>
                      </a:r>
                      <a:r>
                        <a:rPr lang="en-US" altLang="ko-KR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ctr" fontAlgn="ctr"/>
                      <a:r>
                        <a:rPr lang="ko-KR" altLang="en-US" sz="900" b="1" u="none" strike="noStrike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실행실적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279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가공비율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%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총 임율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점당</a:t>
                      </a:r>
                      <a:endParaRPr lang="en-US" altLang="ko-KR" sz="1200" b="0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Axial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16.9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25.9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Radial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8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SMD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VND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재고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원자재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effectLst/>
                          <a:latin typeface="+mn-ea"/>
                          <a:ea typeface="+mn-ea"/>
                        </a:rPr>
                        <a:t>Main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라인 재공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 smtClean="0">
                          <a:effectLst/>
                          <a:latin typeface="+mn-ea"/>
                          <a:ea typeface="+mn-ea"/>
                        </a:rPr>
                        <a:t>자동화 라인 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재공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완제품 재고일수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327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품질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MQIS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등록건수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총 공정 불량율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6,145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5,836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5,836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원자재 불량율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PPM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711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639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639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9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COPQ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effectLst/>
                          <a:latin typeface="+mn-ea"/>
                          <a:ea typeface="+mn-ea"/>
                        </a:rPr>
                        <a:t>COPQ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금액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백만원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321.8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241.2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241.2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준법경영 평가점수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7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통합경영진단 점수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점수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48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62413" y="255322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성과 및 반성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48718" y="908720"/>
            <a:ext cx="8679257" cy="5559031"/>
            <a:chOff x="248718" y="1017539"/>
            <a:chExt cx="8679257" cy="5440783"/>
          </a:xfrm>
        </p:grpSpPr>
        <p:sp>
          <p:nvSpPr>
            <p:cNvPr id="32" name="직사각형 31"/>
            <p:cNvSpPr/>
            <p:nvPr/>
          </p:nvSpPr>
          <p:spPr>
            <a:xfrm>
              <a:off x="270032" y="1214561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8957" y="1017539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0000FF"/>
                  </a:solidFill>
                </a:rPr>
                <a:t>주요 성과 내역</a:t>
              </a:r>
              <a:endParaRPr lang="ko-KR" altLang="en-US" sz="1700" b="1" dirty="0">
                <a:solidFill>
                  <a:srgbClr val="0000FF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736706" y="1206536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31227" y="1017539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FF0000"/>
                  </a:solidFill>
                </a:rPr>
                <a:t>주요 반성 내역</a:t>
              </a:r>
              <a:endParaRPr lang="ko-KR" altLang="en-US" sz="17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572000" y="1345754"/>
              <a:ext cx="0" cy="511256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248718" y="1347323"/>
              <a:ext cx="4162252" cy="5110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100" b="1" dirty="0" smtClean="0">
                  <a:solidFill>
                    <a:schemeClr val="tx1"/>
                  </a:solidFill>
                </a:rPr>
                <a:t>1.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자동화 </a:t>
              </a:r>
              <a:r>
                <a:rPr lang="en-US" altLang="ko-KR" sz="1100" b="1" dirty="0" smtClean="0">
                  <a:solidFill>
                    <a:schemeClr val="tx1"/>
                  </a:solidFill>
                </a:rPr>
                <a:t>KPI </a:t>
              </a:r>
              <a:r>
                <a:rPr lang="ko-KR" altLang="en-US" sz="1100" b="1" dirty="0" smtClean="0">
                  <a:solidFill>
                    <a:schemeClr val="tx1"/>
                  </a:solidFill>
                </a:rPr>
                <a:t>목표 달성 및 설비 고장예방</a:t>
              </a:r>
              <a:endParaRPr lang="en-US" altLang="ko-K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23392" y="1347324"/>
              <a:ext cx="4204583" cy="51109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100" dirty="0" smtClean="0">
                  <a:solidFill>
                    <a:schemeClr val="tx1"/>
                  </a:solidFill>
                </a:rPr>
                <a:t>1.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순간유실 개선 미흡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07448"/>
              </p:ext>
            </p:extLst>
          </p:nvPr>
        </p:nvGraphicFramePr>
        <p:xfrm>
          <a:off x="348431" y="1628800"/>
          <a:ext cx="3935535" cy="942975"/>
        </p:xfrm>
        <a:graphic>
          <a:graphicData uri="http://schemas.openxmlformats.org/drawingml/2006/table">
            <a:tbl>
              <a:tblPr/>
              <a:tblGrid>
                <a:gridCol w="500762"/>
                <a:gridCol w="500762"/>
                <a:gridCol w="500762"/>
                <a:gridCol w="500762"/>
                <a:gridCol w="582705"/>
                <a:gridCol w="673753"/>
                <a:gridCol w="676029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 </a:t>
                      </a:r>
                      <a:endParaRPr lang="en-US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955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9752" y="2644232"/>
            <a:ext cx="3922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 smtClean="0"/>
              <a:t>PM </a:t>
            </a:r>
            <a:r>
              <a:rPr lang="ko-KR" altLang="en-US" sz="1000" dirty="0" smtClean="0"/>
              <a:t>과제 활동으로 설비고장 유실 예방 목표 달성 및 유지 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 smtClean="0"/>
              <a:t>22</a:t>
            </a:r>
            <a:r>
              <a:rPr lang="ko-KR" altLang="en-US" sz="1000" dirty="0" smtClean="0"/>
              <a:t>년도 대비 </a:t>
            </a:r>
            <a:r>
              <a:rPr lang="en-US" altLang="ko-KR" sz="1000" dirty="0" smtClean="0"/>
              <a:t>SMD 26%  / AXIAL 54% / RADIAL 37% </a:t>
            </a:r>
            <a:r>
              <a:rPr lang="ko-KR" altLang="en-US" sz="1000" dirty="0" smtClean="0"/>
              <a:t>고장예방</a:t>
            </a:r>
            <a:endParaRPr lang="ko-KR" altLang="en-US" sz="1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210394"/>
              </p:ext>
            </p:extLst>
          </p:nvPr>
        </p:nvGraphicFramePr>
        <p:xfrm>
          <a:off x="4838702" y="1642489"/>
          <a:ext cx="3981772" cy="838200"/>
        </p:xfrm>
        <a:graphic>
          <a:graphicData uri="http://schemas.openxmlformats.org/drawingml/2006/table">
            <a:tbl>
              <a:tblPr/>
              <a:tblGrid>
                <a:gridCol w="629303"/>
                <a:gridCol w="629303"/>
                <a:gridCol w="629303"/>
                <a:gridCol w="629303"/>
                <a:gridCol w="732280"/>
                <a:gridCol w="732280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955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lgDashDot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864248" y="2564904"/>
            <a:ext cx="3922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 smtClean="0"/>
              <a:t>SMD </a:t>
            </a:r>
            <a:r>
              <a:rPr lang="ko-KR" altLang="en-US" sz="1000" dirty="0" smtClean="0"/>
              <a:t>설비 성능저하 문제점 및 목표대비 순간유실 달성 미흡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 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altLang="ko-KR" sz="1000" dirty="0" smtClean="0"/>
              <a:t>RADIAL </a:t>
            </a:r>
            <a:r>
              <a:rPr lang="ko-KR" altLang="en-US" sz="1000" dirty="0" smtClean="0"/>
              <a:t>특정 </a:t>
            </a:r>
            <a:r>
              <a:rPr lang="en-US" altLang="ko-KR" sz="1000" dirty="0" smtClean="0"/>
              <a:t>MODEL </a:t>
            </a:r>
            <a:r>
              <a:rPr lang="ko-KR" altLang="en-US" sz="1000" dirty="0" smtClean="0"/>
              <a:t>유실 증가 미세관리 개선 필요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37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4644008" y="1131348"/>
            <a:ext cx="4320481" cy="4457892"/>
          </a:xfrm>
          <a:prstGeom prst="roundRect">
            <a:avLst>
              <a:gd name="adj" fmla="val 3492"/>
            </a:avLst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1520" y="1131348"/>
            <a:ext cx="4274642" cy="4457892"/>
          </a:xfrm>
          <a:prstGeom prst="roundRect">
            <a:avLst>
              <a:gd name="adj" fmla="val 3492"/>
            </a:avLst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2-6.</a:t>
            </a:r>
            <a:r>
              <a:rPr lang="ko-KR" altLang="en-US" sz="2400" b="1" dirty="0" smtClean="0">
                <a:latin typeface="+mn-ea"/>
              </a:rPr>
              <a:t> 법인 </a:t>
            </a:r>
            <a:r>
              <a:rPr lang="en-US" altLang="ko-KR" sz="2400" b="1" dirty="0" smtClean="0">
                <a:latin typeface="+mn-ea"/>
              </a:rPr>
              <a:t>Lay Out(</a:t>
            </a:r>
            <a:r>
              <a:rPr lang="ko-KR" altLang="en-US" sz="2400" b="1" dirty="0" smtClean="0">
                <a:latin typeface="+mn-ea"/>
              </a:rPr>
              <a:t>설비</a:t>
            </a:r>
            <a:r>
              <a:rPr lang="en-US" altLang="ko-KR" sz="2400" b="1" dirty="0" smtClean="0">
                <a:latin typeface="+mn-ea"/>
              </a:rPr>
              <a:t>)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72338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</a:t>
            </a:r>
            <a:r>
              <a:rPr lang="en-US" altLang="ko-KR" b="1" dirty="0" smtClean="0">
                <a:latin typeface="+mn-ea"/>
              </a:rPr>
              <a:t>1</a:t>
            </a:r>
            <a:r>
              <a:rPr lang="ko-KR" altLang="en-US" b="1" dirty="0" smtClean="0">
                <a:latin typeface="+mn-ea"/>
              </a:rPr>
              <a:t>팀 하반기 </a:t>
            </a:r>
            <a:r>
              <a:rPr lang="en-US" altLang="ko-KR" b="1" dirty="0" smtClean="0">
                <a:latin typeface="+mn-ea"/>
              </a:rPr>
              <a:t>LAY OUT </a:t>
            </a:r>
            <a:r>
              <a:rPr lang="ko-KR" altLang="en-US" b="1" dirty="0" smtClean="0">
                <a:latin typeface="+mn-ea"/>
              </a:rPr>
              <a:t>검토 현황</a:t>
            </a:r>
            <a:endParaRPr lang="en-US" altLang="ko-KR" b="1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9193" y="1074316"/>
            <a:ext cx="4056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제조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현황 및 보유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CAPA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9" y="1478599"/>
            <a:ext cx="4222623" cy="25984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965" y="1484047"/>
            <a:ext cx="4144516" cy="2593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193" y="1466170"/>
            <a:ext cx="1362204" cy="364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LINE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55617" y="1486295"/>
            <a:ext cx="1290196" cy="3647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LAY OUT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832239"/>
              </p:ext>
            </p:extLst>
          </p:nvPr>
        </p:nvGraphicFramePr>
        <p:xfrm>
          <a:off x="395535" y="4293079"/>
          <a:ext cx="4032449" cy="1162222"/>
        </p:xfrm>
        <a:graphic>
          <a:graphicData uri="http://schemas.openxmlformats.org/drawingml/2006/table">
            <a:tbl>
              <a:tblPr/>
              <a:tblGrid>
                <a:gridCol w="597400"/>
                <a:gridCol w="597400"/>
                <a:gridCol w="597400"/>
                <a:gridCol w="838019"/>
                <a:gridCol w="597400"/>
                <a:gridCol w="804830"/>
              </a:tblGrid>
              <a:tr h="151847">
                <a:tc row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 OUT</a:t>
                      </a:r>
                      <a:b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기준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5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54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34,011,163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18,273,302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96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26,291,356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17,790,145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96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24,920,417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14,890,547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964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236,189,078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191,627,961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152470"/>
              </p:ext>
            </p:extLst>
          </p:nvPr>
        </p:nvGraphicFramePr>
        <p:xfrm>
          <a:off x="4747966" y="4293096"/>
          <a:ext cx="4144512" cy="1152126"/>
        </p:xfrm>
        <a:graphic>
          <a:graphicData uri="http://schemas.openxmlformats.org/drawingml/2006/table">
            <a:tbl>
              <a:tblPr/>
              <a:tblGrid>
                <a:gridCol w="690752"/>
                <a:gridCol w="690752"/>
                <a:gridCol w="690752"/>
                <a:gridCol w="690752"/>
                <a:gridCol w="690752"/>
                <a:gridCol w="690752"/>
              </a:tblGrid>
              <a:tr h="190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3Q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월평균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4Q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월평균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3Q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과부족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4Q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과부족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0577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1160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일기준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14,824,689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13,984,906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12,598,923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839,783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2,225,766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13,422,715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12,890,624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10,643,097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532,091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2,779,618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12,031,667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11,052,649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9,355,319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979,018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2,676,348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148,525,283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166,790,158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136,108,863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-18,264,875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12,416,420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4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188,804,354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204,718,337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168,706,202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-15,913,983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20,098,153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395536" y="5661248"/>
            <a:ext cx="8409211" cy="76944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100" b="1" u="sng" dirty="0" smtClean="0">
                <a:latin typeface="+mn-ea"/>
              </a:rPr>
              <a:t>하반기 설비 이동 변화 →  </a:t>
            </a:r>
            <a:r>
              <a:rPr lang="en-US" altLang="ko-KR" sz="1100" dirty="0" smtClean="0">
                <a:latin typeface="+mn-ea"/>
              </a:rPr>
              <a:t>SMD 2EA / EYELET 3EA / RADIAL 2EA / AXIAL 3EA  </a:t>
            </a:r>
            <a:r>
              <a:rPr lang="ko-KR" altLang="en-US" sz="1100" dirty="0" smtClean="0">
                <a:latin typeface="+mn-ea"/>
              </a:rPr>
              <a:t>법인간 이동 및 매각 진행 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b="1" u="sng" dirty="0" smtClean="0">
                <a:latin typeface="+mn-ea"/>
              </a:rPr>
              <a:t>LAY OUT </a:t>
            </a:r>
            <a:r>
              <a:rPr lang="ko-KR" altLang="en-US" sz="1100" b="1" u="sng" dirty="0" smtClean="0">
                <a:latin typeface="+mn-ea"/>
              </a:rPr>
              <a:t>재 편성 → </a:t>
            </a:r>
            <a:r>
              <a:rPr lang="en-US" altLang="ko-KR" sz="1100" dirty="0" smtClean="0">
                <a:latin typeface="+mn-ea"/>
              </a:rPr>
              <a:t>LINE </a:t>
            </a:r>
            <a:r>
              <a:rPr lang="ko-KR" altLang="en-US" sz="1100" dirty="0" smtClean="0">
                <a:latin typeface="+mn-ea"/>
              </a:rPr>
              <a:t>변화에 따른 공간 활용 축소  불필요한 낭비요소 제거 및 공정간 설비 재편성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47964" y="1069370"/>
            <a:ext cx="40567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공정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LAT OUT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개선 방향 및 하반기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CAPA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220072" y="1988840"/>
            <a:ext cx="1296144" cy="1728192"/>
          </a:xfrm>
          <a:prstGeom prst="roundRect">
            <a:avLst/>
          </a:prstGeom>
          <a:solidFill>
            <a:schemeClr val="bg1">
              <a:lumMod val="85000"/>
              <a:alpha val="4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bg1"/>
                </a:solidFill>
              </a:rPr>
              <a:t>절전 절감</a:t>
            </a:r>
            <a:endParaRPr lang="en-US" altLang="ko-KR" sz="1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27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 smtClean="0">
                <a:latin typeface="+mn-ea"/>
              </a:rPr>
              <a:t>23</a:t>
            </a:r>
            <a:r>
              <a:rPr lang="ko-KR" altLang="en-US" sz="2400" b="1" dirty="0" smtClean="0">
                <a:latin typeface="+mn-ea"/>
              </a:rPr>
              <a:t>년 정량목표 및 </a:t>
            </a:r>
            <a:r>
              <a:rPr lang="en-US" altLang="ko-KR" sz="2400" b="1" dirty="0" smtClean="0">
                <a:latin typeface="+mn-ea"/>
              </a:rPr>
              <a:t>KPI </a:t>
            </a:r>
            <a:r>
              <a:rPr lang="ko-KR" altLang="en-US" sz="2400" b="1" dirty="0" smtClean="0">
                <a:latin typeface="+mn-ea"/>
              </a:rPr>
              <a:t>목표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3242"/>
              </p:ext>
            </p:extLst>
          </p:nvPr>
        </p:nvGraphicFramePr>
        <p:xfrm>
          <a:off x="273008" y="979177"/>
          <a:ext cx="8619475" cy="532411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34480"/>
                <a:gridCol w="494926"/>
                <a:gridCol w="1497378"/>
                <a:gridCol w="432048"/>
                <a:gridCol w="792088"/>
                <a:gridCol w="720080"/>
                <a:gridCol w="648072"/>
                <a:gridCol w="648072"/>
                <a:gridCol w="504056"/>
                <a:gridCol w="2448275"/>
              </a:tblGrid>
              <a:tr h="3093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경영목표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KPI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단위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23</a:t>
                      </a:r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년도 상반기 실적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하반기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목표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063" marR="9063" marT="90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상반기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실적 比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향상율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063" marR="9063" marT="9063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23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경영목표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상반기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실적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목표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달성율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63" marR="9063" marT="906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930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가공비율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%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임율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VND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점당</a:t>
                      </a:r>
                      <a:endParaRPr lang="en-US" altLang="ko-KR" sz="1200" b="0" u="none" strike="noStrike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Axial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VND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26.8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Radial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VND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29.7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27.9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SMD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VND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재고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원자재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日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Main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라인 재공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日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자동화 라인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재공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日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100%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완제품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日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품질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MQIS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등록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건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공정 불량율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PPM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5,836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원자재 불량율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PPM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639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COPQ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COPQ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금액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백만원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241.2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준법경영 평가점수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점수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통합경영진단 점수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점수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62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3-5.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381351"/>
              </p:ext>
            </p:extLst>
          </p:nvPr>
        </p:nvGraphicFramePr>
        <p:xfrm>
          <a:off x="388800" y="1116000"/>
          <a:ext cx="8360162" cy="535908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설비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가동율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향상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2023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06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2023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설비 고장 및 유실 최소화</a:t>
                      </a:r>
                      <a:endParaRPr lang="en-US" sz="1000" b="0" i="0" u="none" strike="noStrike" kern="0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 중심 적극성 의식 배양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낭비요소 개선 </a:t>
                      </a:r>
                      <a:endParaRPr lang="en-US" altLang="ko-KR" sz="10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  <a:cs typeface="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 개선에 의한 점당 가공비 목표 달성 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개선을 통한 </a:t>
                      </a:r>
                      <a:r>
                        <a:rPr lang="ko-KR" altLang="en-US" sz="1000" b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향상 </a:t>
                      </a:r>
                      <a:endParaRPr lang="en-US" sz="1000" b="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000" b="1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성능복원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YS24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LM GUIDE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5,500 USD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49942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635896" y="6237312"/>
            <a:ext cx="4860539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134776"/>
              </p:ext>
            </p:extLst>
          </p:nvPr>
        </p:nvGraphicFramePr>
        <p:xfrm>
          <a:off x="454083" y="5085184"/>
          <a:ext cx="8229595" cy="1296145"/>
        </p:xfrm>
        <a:graphic>
          <a:graphicData uri="http://schemas.openxmlformats.org/drawingml/2006/table">
            <a:tbl>
              <a:tblPr/>
              <a:tblGrid>
                <a:gridCol w="2245709"/>
                <a:gridCol w="432048"/>
                <a:gridCol w="461368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</a:tblGrid>
              <a:tr h="199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2715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SMD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유실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설비성능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순간유실 중점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5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AXIAL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유실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설비성능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PM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유지운영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2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RADIAL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유실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설비성능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순간유실 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5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유효성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평가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지속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운영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톱니 모양의 오른쪽 화살표 5"/>
          <p:cNvSpPr/>
          <p:nvPr/>
        </p:nvSpPr>
        <p:spPr>
          <a:xfrm>
            <a:off x="6067507" y="5378661"/>
            <a:ext cx="2448272" cy="648072"/>
          </a:xfrm>
          <a:prstGeom prst="notchedRightArrow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800" b="1" smtClean="0">
                <a:solidFill>
                  <a:srgbClr val="0000FF"/>
                </a:solidFill>
              </a:rPr>
              <a:t>순간유실 개선 및 설비 성능 향상 활동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0791" y="6096926"/>
            <a:ext cx="3554178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45000"/>
                  <a:lumOff val="55000"/>
                  <a:alpha val="26000"/>
                </a:schemeClr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2"/>
                </a:solidFill>
              </a:rPr>
              <a:t>23</a:t>
            </a:r>
            <a:r>
              <a:rPr lang="ko-KR" altLang="en-US" sz="1100" b="1" dirty="0" smtClean="0">
                <a:solidFill>
                  <a:schemeClr val="accent2"/>
                </a:solidFill>
              </a:rPr>
              <a:t>년 </a:t>
            </a:r>
            <a:r>
              <a:rPr lang="en-US" altLang="ko-KR" sz="1100" b="1" dirty="0" smtClean="0">
                <a:solidFill>
                  <a:schemeClr val="accent2"/>
                </a:solidFill>
              </a:rPr>
              <a:t>PM PLAN </a:t>
            </a:r>
            <a:r>
              <a:rPr lang="ko-KR" altLang="en-US" sz="1100" b="1" dirty="0" smtClean="0">
                <a:solidFill>
                  <a:schemeClr val="accent2"/>
                </a:solidFill>
              </a:rPr>
              <a:t>과제 활동 지속 반복 유지 관리 운영 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6262748"/>
              </p:ext>
            </p:extLst>
          </p:nvPr>
        </p:nvGraphicFramePr>
        <p:xfrm>
          <a:off x="4763988" y="2708920"/>
          <a:ext cx="3840459" cy="855345"/>
        </p:xfrm>
        <a:graphic>
          <a:graphicData uri="http://schemas.openxmlformats.org/drawingml/2006/table">
            <a:tbl>
              <a:tblPr/>
              <a:tblGrid>
                <a:gridCol w="548637"/>
                <a:gridCol w="548637"/>
                <a:gridCol w="548637"/>
                <a:gridCol w="548637"/>
                <a:gridCol w="548637"/>
                <a:gridCol w="548637"/>
                <a:gridCol w="548637"/>
              </a:tblGrid>
              <a:tr h="1905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지속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상승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020793"/>
              </p:ext>
            </p:extLst>
          </p:nvPr>
        </p:nvGraphicFramePr>
        <p:xfrm>
          <a:off x="467544" y="4005064"/>
          <a:ext cx="4114800" cy="61722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440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0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50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70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</a:t>
            </a:r>
            <a:r>
              <a:rPr lang="ko-KR" altLang="en-US" b="1" dirty="0" smtClean="0">
                <a:latin typeface="+mn-ea"/>
              </a:rPr>
              <a:t>자동화 공정 지표 현황 </a:t>
            </a:r>
            <a:r>
              <a:rPr lang="en-US" altLang="ko-KR" b="1" dirty="0" smtClean="0">
                <a:latin typeface="+mn-ea"/>
              </a:rPr>
              <a:t>&amp; </a:t>
            </a:r>
            <a:r>
              <a:rPr lang="ko-KR" altLang="en-US" b="1" dirty="0" smtClean="0">
                <a:latin typeface="+mn-ea"/>
              </a:rPr>
              <a:t>목표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5" name="차트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7378272"/>
              </p:ext>
            </p:extLst>
          </p:nvPr>
        </p:nvGraphicFramePr>
        <p:xfrm>
          <a:off x="323528" y="1114359"/>
          <a:ext cx="8568952" cy="1738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23779"/>
              </p:ext>
            </p:extLst>
          </p:nvPr>
        </p:nvGraphicFramePr>
        <p:xfrm>
          <a:off x="323528" y="2924944"/>
          <a:ext cx="8568952" cy="1724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783201"/>
              </p:ext>
            </p:extLst>
          </p:nvPr>
        </p:nvGraphicFramePr>
        <p:xfrm>
          <a:off x="323528" y="4725144"/>
          <a:ext cx="8568952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539552" y="2492896"/>
            <a:ext cx="1516998" cy="227631"/>
            <a:chOff x="-59345" y="1898950"/>
            <a:chExt cx="2240716" cy="402599"/>
          </a:xfrm>
        </p:grpSpPr>
        <p:sp>
          <p:nvSpPr>
            <p:cNvPr id="9" name="직사각형 8"/>
            <p:cNvSpPr/>
            <p:nvPr/>
          </p:nvSpPr>
          <p:spPr>
            <a:xfrm>
              <a:off x="-59345" y="1898950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-59345" y="1957046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AXIAL </a:t>
              </a:r>
              <a:r>
                <a:rPr lang="ko-KR" altLang="en-US" sz="1000" dirty="0" smtClean="0"/>
                <a:t>실적 및 목표</a:t>
              </a:r>
              <a:endParaRPr lang="ko-KR" altLang="en-US" sz="1000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39552" y="4293096"/>
            <a:ext cx="1516998" cy="227631"/>
            <a:chOff x="-59345" y="1898950"/>
            <a:chExt cx="2240716" cy="402599"/>
          </a:xfrm>
        </p:grpSpPr>
        <p:sp>
          <p:nvSpPr>
            <p:cNvPr id="13" name="직사각형 12"/>
            <p:cNvSpPr/>
            <p:nvPr/>
          </p:nvSpPr>
          <p:spPr>
            <a:xfrm>
              <a:off x="-59345" y="1898950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-59345" y="1957046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RADIAL </a:t>
              </a:r>
              <a:r>
                <a:rPr lang="ko-KR" altLang="en-US" sz="1000" dirty="0" smtClean="0"/>
                <a:t>실적 및 목표</a:t>
              </a:r>
              <a:endParaRPr lang="ko-KR" altLang="en-US" sz="10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39552" y="6119293"/>
            <a:ext cx="1516998" cy="227631"/>
            <a:chOff x="-59345" y="1898950"/>
            <a:chExt cx="2240716" cy="402599"/>
          </a:xfrm>
        </p:grpSpPr>
        <p:sp>
          <p:nvSpPr>
            <p:cNvPr id="16" name="직사각형 15"/>
            <p:cNvSpPr/>
            <p:nvPr/>
          </p:nvSpPr>
          <p:spPr>
            <a:xfrm>
              <a:off x="-59345" y="1898950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-59345" y="1957046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/>
                <a:t>SMD </a:t>
              </a:r>
              <a:r>
                <a:rPr lang="ko-KR" altLang="en-US" sz="1000" dirty="0" smtClean="0"/>
                <a:t>실적 및 목표</a:t>
              </a:r>
              <a:endParaRPr lang="ko-KR" altLang="en-US" sz="10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932040" y="5373216"/>
            <a:ext cx="3600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 smtClean="0">
                <a:latin typeface="+mj-ea"/>
                <a:ea typeface="+mj-ea"/>
              </a:rPr>
              <a:t>PM </a:t>
            </a:r>
            <a:r>
              <a:rPr lang="ko-KR" altLang="en-US" sz="1000" dirty="0" smtClean="0">
                <a:latin typeface="+mj-ea"/>
                <a:ea typeface="+mj-ea"/>
              </a:rPr>
              <a:t>유지관리 및 순간정지 개선 활동 도전목표 달성 계획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32040" y="1772816"/>
            <a:ext cx="26965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 smtClean="0">
                <a:latin typeface="+mj-ea"/>
                <a:ea typeface="+mj-ea"/>
              </a:rPr>
              <a:t>PM </a:t>
            </a:r>
            <a:r>
              <a:rPr lang="ko-KR" altLang="en-US" sz="1000" dirty="0" smtClean="0">
                <a:latin typeface="+mj-ea"/>
                <a:ea typeface="+mj-ea"/>
              </a:rPr>
              <a:t>지속관리 설비고장 최소화 목표 유지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21808" y="3500588"/>
            <a:ext cx="31582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latin typeface="+mj-ea"/>
                <a:ea typeface="+mj-ea"/>
              </a:rPr>
              <a:t>순간유실 개선 </a:t>
            </a:r>
            <a:r>
              <a:rPr lang="en-US" altLang="ko-KR" sz="1000" dirty="0" smtClean="0">
                <a:latin typeface="+mj-ea"/>
                <a:ea typeface="+mj-ea"/>
              </a:rPr>
              <a:t>MODEL </a:t>
            </a:r>
            <a:r>
              <a:rPr lang="ko-KR" altLang="en-US" sz="1000" dirty="0" smtClean="0">
                <a:latin typeface="+mj-ea"/>
                <a:ea typeface="+mj-ea"/>
              </a:rPr>
              <a:t>미세 관리 목표 달성 계획</a:t>
            </a:r>
            <a:endParaRPr lang="en-US" altLang="ko-KR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78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모서리가 둥근 직사각형 74"/>
          <p:cNvSpPr/>
          <p:nvPr/>
        </p:nvSpPr>
        <p:spPr>
          <a:xfrm>
            <a:off x="3177357" y="1186838"/>
            <a:ext cx="2662430" cy="5194491"/>
          </a:xfrm>
          <a:prstGeom prst="roundRect">
            <a:avLst>
              <a:gd name="adj" fmla="val 3492"/>
            </a:avLst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A54F4B20-B537-4E04-BDC2-04B0CAA7B6DA}"/>
              </a:ext>
            </a:extLst>
          </p:cNvPr>
          <p:cNvGrpSpPr/>
          <p:nvPr/>
        </p:nvGrpSpPr>
        <p:grpSpPr>
          <a:xfrm>
            <a:off x="343205" y="2078480"/>
            <a:ext cx="2520282" cy="1182467"/>
            <a:chOff x="880187" y="3828968"/>
            <a:chExt cx="2520282" cy="11824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050B4C9-0100-4B42-A4DC-A25C0CBF454D}"/>
                </a:ext>
              </a:extLst>
            </p:cNvPr>
            <p:cNvSpPr txBox="1"/>
            <p:nvPr/>
          </p:nvSpPr>
          <p:spPr>
            <a:xfrm>
              <a:off x="880187" y="4365104"/>
              <a:ext cx="252028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6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가지 항목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PROCESS 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운영실행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SYSTEM 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적용 및 이해도 향상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상반기 검증 및 하반기 유지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 .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xmlns="" id="{9FF6F3A6-7472-40C2-919B-99C532E4D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8647" y="3828968"/>
              <a:ext cx="172053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MES </a:t>
              </a:r>
              <a:r>
                <a:rPr lang="ko-KR" altLang="en-US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고도화</a:t>
              </a:r>
              <a:endParaRPr lang="en-US" altLang="ko-KR" sz="2000" b="1" dirty="0">
                <a:latin typeface="Calibri" panose="020F0502020204030204" pitchFamily="34" charset="0"/>
                <a:ea typeface="Calibri" panose="020B050204050402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1" y="1282494"/>
            <a:ext cx="1472164" cy="80143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960" y="1282494"/>
            <a:ext cx="1243612" cy="7915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A54F4B20-B537-4E04-BDC2-04B0CAA7B6DA}"/>
              </a:ext>
            </a:extLst>
          </p:cNvPr>
          <p:cNvGrpSpPr/>
          <p:nvPr/>
        </p:nvGrpSpPr>
        <p:grpSpPr>
          <a:xfrm>
            <a:off x="5963416" y="2062859"/>
            <a:ext cx="2693221" cy="1177008"/>
            <a:chOff x="880186" y="3834427"/>
            <a:chExt cx="2693221" cy="117700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B050B4C9-0100-4B42-A4DC-A25C0CBF454D}"/>
                </a:ext>
              </a:extLst>
            </p:cNvPr>
            <p:cNvSpPr txBox="1"/>
            <p:nvPr/>
          </p:nvSpPr>
          <p:spPr>
            <a:xfrm>
              <a:off x="880186" y="4365104"/>
              <a:ext cx="2641031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개선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UNIT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별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PM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 실적관리 평가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성능복원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PLAN –MOUNT</a:t>
              </a:r>
            </a:p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설비 고장 예방 효과 및 유지관리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18" name="Text Box 8">
              <a:extLst>
                <a:ext uri="{FF2B5EF4-FFF2-40B4-BE49-F238E27FC236}">
                  <a16:creationId xmlns:a16="http://schemas.microsoft.com/office/drawing/2014/main" xmlns="" id="{9FF6F3A6-7472-40C2-919B-99C532E4D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9921" y="3834427"/>
              <a:ext cx="226348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SMD </a:t>
              </a:r>
              <a:r>
                <a:rPr lang="ko-KR" altLang="en-US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유실과제 </a:t>
              </a:r>
              <a:r>
                <a:rPr lang="en-US" altLang="ko-KR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PM</a:t>
              </a:r>
              <a:endParaRPr lang="en-US" altLang="ko-KR" sz="2000" b="1" dirty="0">
                <a:latin typeface="Calibri" panose="020F0502020204030204" pitchFamily="34" charset="0"/>
                <a:ea typeface="Calibri" panose="020B050204050402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3416" y="1266863"/>
            <a:ext cx="2884696" cy="7915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A54F4B20-B537-4E04-BDC2-04B0CAA7B6DA}"/>
              </a:ext>
            </a:extLst>
          </p:cNvPr>
          <p:cNvGrpSpPr/>
          <p:nvPr/>
        </p:nvGrpSpPr>
        <p:grpSpPr>
          <a:xfrm>
            <a:off x="343205" y="4904497"/>
            <a:ext cx="2726366" cy="1130439"/>
            <a:chOff x="880187" y="3880996"/>
            <a:chExt cx="2726366" cy="1130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B050B4C9-0100-4B42-A4DC-A25C0CBF454D}"/>
                </a:ext>
              </a:extLst>
            </p:cNvPr>
            <p:cNvSpPr txBox="1"/>
            <p:nvPr/>
          </p:nvSpPr>
          <p:spPr>
            <a:xfrm>
              <a:off x="880187" y="4365104"/>
              <a:ext cx="2726366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ko-KR" altLang="en-US" sz="1200" dirty="0" err="1" smtClean="0">
                  <a:solidFill>
                    <a:schemeClr val="bg1">
                      <a:lumMod val="50000"/>
                    </a:schemeClr>
                  </a:solidFill>
                </a:rPr>
                <a:t>설비별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 주요 개선 항목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PLAN 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활동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.</a:t>
              </a:r>
            </a:p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개선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POINT 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중점 관리 진행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endParaRPr>
            </a:p>
            <a:p>
              <a:pPr marL="171450" indent="-171450" algn="just">
                <a:buFont typeface="Wingdings" panose="05000000000000000000" pitchFamily="2" charset="2"/>
                <a:buChar char="l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유효성 평가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CHECK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25" name="Text Box 8">
              <a:extLst>
                <a:ext uri="{FF2B5EF4-FFF2-40B4-BE49-F238E27FC236}">
                  <a16:creationId xmlns:a16="http://schemas.microsoft.com/office/drawing/2014/main" xmlns="" id="{9FF6F3A6-7472-40C2-919B-99C532E4D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5879" y="3880996"/>
              <a:ext cx="169078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IMT </a:t>
              </a:r>
              <a:r>
                <a:rPr lang="ko-KR" altLang="en-US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유실과제</a:t>
              </a:r>
              <a:endParaRPr lang="en-US" altLang="ko-KR" sz="2000" b="1" dirty="0">
                <a:latin typeface="Calibri" panose="020F0502020204030204" pitchFamily="34" charset="0"/>
                <a:ea typeface="Calibri" panose="020B050204050402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A54F4B20-B537-4E04-BDC2-04B0CAA7B6DA}"/>
              </a:ext>
            </a:extLst>
          </p:cNvPr>
          <p:cNvGrpSpPr/>
          <p:nvPr/>
        </p:nvGrpSpPr>
        <p:grpSpPr>
          <a:xfrm>
            <a:off x="5963416" y="4904497"/>
            <a:ext cx="2884695" cy="1155074"/>
            <a:chOff x="880186" y="3856361"/>
            <a:chExt cx="2884695" cy="115507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050B4C9-0100-4B42-A4DC-A25C0CBF454D}"/>
                </a:ext>
              </a:extLst>
            </p:cNvPr>
            <p:cNvSpPr txBox="1"/>
            <p:nvPr/>
          </p:nvSpPr>
          <p:spPr>
            <a:xfrm>
              <a:off x="880186" y="4365104"/>
              <a:ext cx="2884695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WORST 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유실 과제 중점 관리</a:t>
              </a:r>
              <a:endParaRPr lang="en-US" altLang="ko-KR" sz="12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유실목표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0.12 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→ 도전목표 </a:t>
              </a:r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0.1</a:t>
              </a:r>
            </a:p>
            <a:p>
              <a:pPr marL="285750" indent="-285750" algn="just">
                <a:buFont typeface="Wingdings" panose="05000000000000000000" pitchFamily="2" charset="2"/>
                <a:buChar char="l"/>
              </a:pP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  <a:ea typeface="맑은 고딕" panose="020B0503020000020004" pitchFamily="50" charset="-127"/>
                </a:rPr>
                <a:t>하반기 과제유지 및 목표달성 진행 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ea typeface="맑은 고딕" panose="020B0503020000020004" pitchFamily="50" charset="-127"/>
              </a:endParaRPr>
            </a:p>
          </p:txBody>
        </p:sp>
        <p:sp>
          <p:nvSpPr>
            <p:cNvPr id="28" name="Text Box 8">
              <a:extLst>
                <a:ext uri="{FF2B5EF4-FFF2-40B4-BE49-F238E27FC236}">
                  <a16:creationId xmlns:a16="http://schemas.microsoft.com/office/drawing/2014/main" xmlns="" id="{9FF6F3A6-7472-40C2-919B-99C532E4DD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7306" y="3856361"/>
              <a:ext cx="2263486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ko-KR" altLang="en-US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품질</a:t>
              </a:r>
              <a:r>
                <a:rPr lang="en-US" altLang="ko-KR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&amp;LOSS</a:t>
              </a:r>
              <a:r>
                <a:rPr lang="ko-KR" altLang="en-US" sz="2000" b="1" dirty="0" smtClean="0">
                  <a:latin typeface="Calibri" panose="020F0502020204030204" pitchFamily="34" charset="0"/>
                  <a:ea typeface="Calibri" panose="020B0502040504020204" pitchFamily="34" charset="0"/>
                  <a:cs typeface="Calibri" panose="020F0502020204030204" pitchFamily="34" charset="0"/>
                </a:rPr>
                <a:t> 개선</a:t>
              </a:r>
              <a:endParaRPr lang="en-US" altLang="ko-KR" sz="2000" b="1" dirty="0">
                <a:latin typeface="Calibri" panose="020F0502020204030204" pitchFamily="34" charset="0"/>
                <a:ea typeface="Calibri" panose="020B050204050402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3878504"/>
            <a:ext cx="1406107" cy="101529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3684" y="3821810"/>
            <a:ext cx="1345887" cy="107198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2320" y="3801743"/>
            <a:ext cx="1444210" cy="109617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77C6BF6E-7E24-4E72-B0F4-A1DCFD45AA65}"/>
              </a:ext>
            </a:extLst>
          </p:cNvPr>
          <p:cNvGrpSpPr/>
          <p:nvPr/>
        </p:nvGrpSpPr>
        <p:grpSpPr>
          <a:xfrm>
            <a:off x="6113774" y="2125614"/>
            <a:ext cx="352716" cy="274599"/>
            <a:chOff x="1690688" y="2355850"/>
            <a:chExt cx="882650" cy="947737"/>
          </a:xfrm>
        </p:grpSpPr>
        <p:sp>
          <p:nvSpPr>
            <p:cNvPr id="38" name="Freeform 281">
              <a:extLst>
                <a:ext uri="{FF2B5EF4-FFF2-40B4-BE49-F238E27FC236}">
                  <a16:creationId xmlns:a16="http://schemas.microsoft.com/office/drawing/2014/main" xmlns="" id="{9425E107-9B69-4623-95DD-57B17E1CA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1963" y="2476500"/>
              <a:ext cx="800100" cy="584200"/>
            </a:xfrm>
            <a:custGeom>
              <a:avLst/>
              <a:gdLst>
                <a:gd name="T0" fmla="*/ 736 w 750"/>
                <a:gd name="T1" fmla="*/ 548 h 548"/>
                <a:gd name="T2" fmla="*/ 14 w 750"/>
                <a:gd name="T3" fmla="*/ 548 h 548"/>
                <a:gd name="T4" fmla="*/ 0 w 750"/>
                <a:gd name="T5" fmla="*/ 534 h 548"/>
                <a:gd name="T6" fmla="*/ 0 w 750"/>
                <a:gd name="T7" fmla="*/ 14 h 548"/>
                <a:gd name="T8" fmla="*/ 14 w 750"/>
                <a:gd name="T9" fmla="*/ 0 h 548"/>
                <a:gd name="T10" fmla="*/ 28 w 750"/>
                <a:gd name="T11" fmla="*/ 14 h 548"/>
                <a:gd name="T12" fmla="*/ 28 w 750"/>
                <a:gd name="T13" fmla="*/ 520 h 548"/>
                <a:gd name="T14" fmla="*/ 722 w 750"/>
                <a:gd name="T15" fmla="*/ 520 h 548"/>
                <a:gd name="T16" fmla="*/ 722 w 750"/>
                <a:gd name="T17" fmla="*/ 17 h 548"/>
                <a:gd name="T18" fmla="*/ 736 w 750"/>
                <a:gd name="T19" fmla="*/ 3 h 548"/>
                <a:gd name="T20" fmla="*/ 750 w 750"/>
                <a:gd name="T21" fmla="*/ 17 h 548"/>
                <a:gd name="T22" fmla="*/ 750 w 750"/>
                <a:gd name="T23" fmla="*/ 534 h 548"/>
                <a:gd name="T24" fmla="*/ 736 w 750"/>
                <a:gd name="T25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0" h="548">
                  <a:moveTo>
                    <a:pt x="736" y="548"/>
                  </a:moveTo>
                  <a:cubicBezTo>
                    <a:pt x="14" y="548"/>
                    <a:pt x="14" y="548"/>
                    <a:pt x="14" y="548"/>
                  </a:cubicBezTo>
                  <a:cubicBezTo>
                    <a:pt x="6" y="548"/>
                    <a:pt x="0" y="542"/>
                    <a:pt x="0" y="53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520"/>
                    <a:pt x="28" y="520"/>
                    <a:pt x="28" y="520"/>
                  </a:cubicBezTo>
                  <a:cubicBezTo>
                    <a:pt x="722" y="520"/>
                    <a:pt x="722" y="520"/>
                    <a:pt x="722" y="520"/>
                  </a:cubicBezTo>
                  <a:cubicBezTo>
                    <a:pt x="722" y="17"/>
                    <a:pt x="722" y="17"/>
                    <a:pt x="722" y="17"/>
                  </a:cubicBezTo>
                  <a:cubicBezTo>
                    <a:pt x="722" y="9"/>
                    <a:pt x="729" y="3"/>
                    <a:pt x="736" y="3"/>
                  </a:cubicBezTo>
                  <a:cubicBezTo>
                    <a:pt x="744" y="3"/>
                    <a:pt x="750" y="9"/>
                    <a:pt x="750" y="17"/>
                  </a:cubicBezTo>
                  <a:cubicBezTo>
                    <a:pt x="750" y="534"/>
                    <a:pt x="750" y="534"/>
                    <a:pt x="750" y="534"/>
                  </a:cubicBezTo>
                  <a:cubicBezTo>
                    <a:pt x="750" y="542"/>
                    <a:pt x="744" y="548"/>
                    <a:pt x="736" y="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9" name="Freeform 285">
              <a:extLst>
                <a:ext uri="{FF2B5EF4-FFF2-40B4-BE49-F238E27FC236}">
                  <a16:creationId xmlns:a16="http://schemas.microsoft.com/office/drawing/2014/main" xmlns="" id="{F2AB0CF3-DFAA-4E60-B84C-CBB20FCEE4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0688" y="2355850"/>
              <a:ext cx="882650" cy="115887"/>
            </a:xfrm>
            <a:custGeom>
              <a:avLst/>
              <a:gdLst>
                <a:gd name="T0" fmla="*/ 814 w 828"/>
                <a:gd name="T1" fmla="*/ 108 h 108"/>
                <a:gd name="T2" fmla="*/ 14 w 828"/>
                <a:gd name="T3" fmla="*/ 108 h 108"/>
                <a:gd name="T4" fmla="*/ 0 w 828"/>
                <a:gd name="T5" fmla="*/ 94 h 108"/>
                <a:gd name="T6" fmla="*/ 0 w 828"/>
                <a:gd name="T7" fmla="*/ 14 h 108"/>
                <a:gd name="T8" fmla="*/ 14 w 828"/>
                <a:gd name="T9" fmla="*/ 0 h 108"/>
                <a:gd name="T10" fmla="*/ 814 w 828"/>
                <a:gd name="T11" fmla="*/ 0 h 108"/>
                <a:gd name="T12" fmla="*/ 828 w 828"/>
                <a:gd name="T13" fmla="*/ 14 h 108"/>
                <a:gd name="T14" fmla="*/ 828 w 828"/>
                <a:gd name="T15" fmla="*/ 94 h 108"/>
                <a:gd name="T16" fmla="*/ 814 w 828"/>
                <a:gd name="T17" fmla="*/ 108 h 108"/>
                <a:gd name="T18" fmla="*/ 28 w 828"/>
                <a:gd name="T19" fmla="*/ 80 h 108"/>
                <a:gd name="T20" fmla="*/ 800 w 828"/>
                <a:gd name="T21" fmla="*/ 80 h 108"/>
                <a:gd name="T22" fmla="*/ 800 w 828"/>
                <a:gd name="T23" fmla="*/ 28 h 108"/>
                <a:gd name="T24" fmla="*/ 28 w 828"/>
                <a:gd name="T25" fmla="*/ 28 h 108"/>
                <a:gd name="T26" fmla="*/ 28 w 828"/>
                <a:gd name="T27" fmla="*/ 8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8" h="108">
                  <a:moveTo>
                    <a:pt x="814" y="108"/>
                  </a:moveTo>
                  <a:cubicBezTo>
                    <a:pt x="14" y="108"/>
                    <a:pt x="14" y="108"/>
                    <a:pt x="14" y="108"/>
                  </a:cubicBezTo>
                  <a:cubicBezTo>
                    <a:pt x="7" y="108"/>
                    <a:pt x="0" y="102"/>
                    <a:pt x="0" y="9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814" y="0"/>
                    <a:pt x="814" y="0"/>
                    <a:pt x="814" y="0"/>
                  </a:cubicBezTo>
                  <a:cubicBezTo>
                    <a:pt x="822" y="0"/>
                    <a:pt x="828" y="7"/>
                    <a:pt x="828" y="14"/>
                  </a:cubicBezTo>
                  <a:cubicBezTo>
                    <a:pt x="828" y="94"/>
                    <a:pt x="828" y="94"/>
                    <a:pt x="828" y="94"/>
                  </a:cubicBezTo>
                  <a:cubicBezTo>
                    <a:pt x="828" y="102"/>
                    <a:pt x="822" y="108"/>
                    <a:pt x="814" y="108"/>
                  </a:cubicBezTo>
                  <a:close/>
                  <a:moveTo>
                    <a:pt x="28" y="80"/>
                  </a:moveTo>
                  <a:cubicBezTo>
                    <a:pt x="800" y="80"/>
                    <a:pt x="800" y="80"/>
                    <a:pt x="800" y="80"/>
                  </a:cubicBezTo>
                  <a:cubicBezTo>
                    <a:pt x="800" y="28"/>
                    <a:pt x="800" y="28"/>
                    <a:pt x="80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0" name="Freeform 286">
              <a:extLst>
                <a:ext uri="{FF2B5EF4-FFF2-40B4-BE49-F238E27FC236}">
                  <a16:creationId xmlns:a16="http://schemas.microsoft.com/office/drawing/2014/main" xmlns="" id="{E168A331-5996-47F2-9688-75E0D2B88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913" y="3073400"/>
              <a:ext cx="330200" cy="63500"/>
            </a:xfrm>
            <a:custGeom>
              <a:avLst/>
              <a:gdLst>
                <a:gd name="T0" fmla="*/ 296 w 310"/>
                <a:gd name="T1" fmla="*/ 60 h 60"/>
                <a:gd name="T2" fmla="*/ 14 w 310"/>
                <a:gd name="T3" fmla="*/ 60 h 60"/>
                <a:gd name="T4" fmla="*/ 0 w 310"/>
                <a:gd name="T5" fmla="*/ 46 h 60"/>
                <a:gd name="T6" fmla="*/ 0 w 310"/>
                <a:gd name="T7" fmla="*/ 14 h 60"/>
                <a:gd name="T8" fmla="*/ 14 w 310"/>
                <a:gd name="T9" fmla="*/ 0 h 60"/>
                <a:gd name="T10" fmla="*/ 28 w 310"/>
                <a:gd name="T11" fmla="*/ 14 h 60"/>
                <a:gd name="T12" fmla="*/ 28 w 310"/>
                <a:gd name="T13" fmla="*/ 32 h 60"/>
                <a:gd name="T14" fmla="*/ 282 w 310"/>
                <a:gd name="T15" fmla="*/ 32 h 60"/>
                <a:gd name="T16" fmla="*/ 282 w 310"/>
                <a:gd name="T17" fmla="*/ 14 h 60"/>
                <a:gd name="T18" fmla="*/ 296 w 310"/>
                <a:gd name="T19" fmla="*/ 0 h 60"/>
                <a:gd name="T20" fmla="*/ 310 w 310"/>
                <a:gd name="T21" fmla="*/ 14 h 60"/>
                <a:gd name="T22" fmla="*/ 310 w 310"/>
                <a:gd name="T23" fmla="*/ 46 h 60"/>
                <a:gd name="T24" fmla="*/ 296 w 310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0" h="60">
                  <a:moveTo>
                    <a:pt x="296" y="60"/>
                  </a:moveTo>
                  <a:cubicBezTo>
                    <a:pt x="14" y="60"/>
                    <a:pt x="14" y="60"/>
                    <a:pt x="14" y="60"/>
                  </a:cubicBezTo>
                  <a:cubicBezTo>
                    <a:pt x="6" y="60"/>
                    <a:pt x="0" y="54"/>
                    <a:pt x="0" y="4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2" y="32"/>
                    <a:pt x="282" y="32"/>
                    <a:pt x="282" y="32"/>
                  </a:cubicBezTo>
                  <a:cubicBezTo>
                    <a:pt x="282" y="14"/>
                    <a:pt x="282" y="14"/>
                    <a:pt x="282" y="14"/>
                  </a:cubicBezTo>
                  <a:cubicBezTo>
                    <a:pt x="282" y="6"/>
                    <a:pt x="289" y="0"/>
                    <a:pt x="296" y="0"/>
                  </a:cubicBezTo>
                  <a:cubicBezTo>
                    <a:pt x="304" y="0"/>
                    <a:pt x="310" y="6"/>
                    <a:pt x="310" y="14"/>
                  </a:cubicBezTo>
                  <a:cubicBezTo>
                    <a:pt x="310" y="46"/>
                    <a:pt x="310" y="46"/>
                    <a:pt x="310" y="46"/>
                  </a:cubicBezTo>
                  <a:cubicBezTo>
                    <a:pt x="310" y="54"/>
                    <a:pt x="304" y="60"/>
                    <a:pt x="296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1" name="Freeform 287">
              <a:extLst>
                <a:ext uri="{FF2B5EF4-FFF2-40B4-BE49-F238E27FC236}">
                  <a16:creationId xmlns:a16="http://schemas.microsoft.com/office/drawing/2014/main" xmlns="" id="{DBC379B7-0F31-404F-8452-5520BB353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725" y="3124200"/>
              <a:ext cx="30162" cy="179387"/>
            </a:xfrm>
            <a:custGeom>
              <a:avLst/>
              <a:gdLst>
                <a:gd name="T0" fmla="*/ 14 w 28"/>
                <a:gd name="T1" fmla="*/ 168 h 168"/>
                <a:gd name="T2" fmla="*/ 0 w 28"/>
                <a:gd name="T3" fmla="*/ 154 h 168"/>
                <a:gd name="T4" fmla="*/ 0 w 28"/>
                <a:gd name="T5" fmla="*/ 14 h 168"/>
                <a:gd name="T6" fmla="*/ 14 w 28"/>
                <a:gd name="T7" fmla="*/ 0 h 168"/>
                <a:gd name="T8" fmla="*/ 28 w 28"/>
                <a:gd name="T9" fmla="*/ 14 h 168"/>
                <a:gd name="T10" fmla="*/ 28 w 28"/>
                <a:gd name="T11" fmla="*/ 154 h 168"/>
                <a:gd name="T12" fmla="*/ 14 w 28"/>
                <a:gd name="T13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68">
                  <a:moveTo>
                    <a:pt x="14" y="168"/>
                  </a:moveTo>
                  <a:cubicBezTo>
                    <a:pt x="7" y="168"/>
                    <a:pt x="0" y="162"/>
                    <a:pt x="0" y="15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7"/>
                    <a:pt x="7" y="0"/>
                    <a:pt x="14" y="0"/>
                  </a:cubicBezTo>
                  <a:cubicBezTo>
                    <a:pt x="22" y="0"/>
                    <a:pt x="28" y="7"/>
                    <a:pt x="28" y="1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62"/>
                    <a:pt x="22" y="168"/>
                    <a:pt x="14" y="1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3" name="Freeform 288">
              <a:extLst>
                <a:ext uri="{FF2B5EF4-FFF2-40B4-BE49-F238E27FC236}">
                  <a16:creationId xmlns:a16="http://schemas.microsoft.com/office/drawing/2014/main" xmlns="" id="{E783ABC3-3A53-4BBC-9184-301F0AFD6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5175" y="3111500"/>
              <a:ext cx="60325" cy="192087"/>
            </a:xfrm>
            <a:custGeom>
              <a:avLst/>
              <a:gdLst>
                <a:gd name="T0" fmla="*/ 15 w 57"/>
                <a:gd name="T1" fmla="*/ 180 h 180"/>
                <a:gd name="T2" fmla="*/ 13 w 57"/>
                <a:gd name="T3" fmla="*/ 180 h 180"/>
                <a:gd name="T4" fmla="*/ 1 w 57"/>
                <a:gd name="T5" fmla="*/ 164 h 180"/>
                <a:gd name="T6" fmla="*/ 28 w 57"/>
                <a:gd name="T7" fmla="*/ 12 h 180"/>
                <a:gd name="T8" fmla="*/ 45 w 57"/>
                <a:gd name="T9" fmla="*/ 1 h 180"/>
                <a:gd name="T10" fmla="*/ 56 w 57"/>
                <a:gd name="T11" fmla="*/ 17 h 180"/>
                <a:gd name="T12" fmla="*/ 29 w 57"/>
                <a:gd name="T13" fmla="*/ 169 h 180"/>
                <a:gd name="T14" fmla="*/ 15 w 57"/>
                <a:gd name="T1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80">
                  <a:moveTo>
                    <a:pt x="15" y="180"/>
                  </a:moveTo>
                  <a:cubicBezTo>
                    <a:pt x="14" y="180"/>
                    <a:pt x="14" y="180"/>
                    <a:pt x="13" y="180"/>
                  </a:cubicBezTo>
                  <a:cubicBezTo>
                    <a:pt x="5" y="179"/>
                    <a:pt x="0" y="172"/>
                    <a:pt x="1" y="16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0" y="5"/>
                    <a:pt x="37" y="0"/>
                    <a:pt x="45" y="1"/>
                  </a:cubicBezTo>
                  <a:cubicBezTo>
                    <a:pt x="52" y="2"/>
                    <a:pt x="57" y="10"/>
                    <a:pt x="56" y="17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76"/>
                    <a:pt x="22" y="180"/>
                    <a:pt x="15" y="1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4" name="Freeform 289">
              <a:extLst>
                <a:ext uri="{FF2B5EF4-FFF2-40B4-BE49-F238E27FC236}">
                  <a16:creationId xmlns:a16="http://schemas.microsoft.com/office/drawing/2014/main" xmlns="" id="{9CD7913F-2B0B-45A8-A80C-922A2FC18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113" y="3111500"/>
              <a:ext cx="61912" cy="192087"/>
            </a:xfrm>
            <a:custGeom>
              <a:avLst/>
              <a:gdLst>
                <a:gd name="T0" fmla="*/ 43 w 58"/>
                <a:gd name="T1" fmla="*/ 180 h 180"/>
                <a:gd name="T2" fmla="*/ 29 w 58"/>
                <a:gd name="T3" fmla="*/ 169 h 180"/>
                <a:gd name="T4" fmla="*/ 2 w 58"/>
                <a:gd name="T5" fmla="*/ 17 h 180"/>
                <a:gd name="T6" fmla="*/ 13 w 58"/>
                <a:gd name="T7" fmla="*/ 1 h 180"/>
                <a:gd name="T8" fmla="*/ 29 w 58"/>
                <a:gd name="T9" fmla="*/ 12 h 180"/>
                <a:gd name="T10" fmla="*/ 56 w 58"/>
                <a:gd name="T11" fmla="*/ 164 h 180"/>
                <a:gd name="T12" fmla="*/ 45 w 58"/>
                <a:gd name="T13" fmla="*/ 180 h 180"/>
                <a:gd name="T14" fmla="*/ 43 w 58"/>
                <a:gd name="T1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180">
                  <a:moveTo>
                    <a:pt x="43" y="180"/>
                  </a:moveTo>
                  <a:cubicBezTo>
                    <a:pt x="36" y="180"/>
                    <a:pt x="30" y="176"/>
                    <a:pt x="29" y="16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0"/>
                    <a:pt x="6" y="2"/>
                    <a:pt x="13" y="1"/>
                  </a:cubicBezTo>
                  <a:cubicBezTo>
                    <a:pt x="21" y="0"/>
                    <a:pt x="28" y="5"/>
                    <a:pt x="29" y="12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8" y="172"/>
                    <a:pt x="53" y="179"/>
                    <a:pt x="45" y="180"/>
                  </a:cubicBezTo>
                  <a:cubicBezTo>
                    <a:pt x="44" y="180"/>
                    <a:pt x="43" y="180"/>
                    <a:pt x="43" y="1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5" name="Freeform 290">
              <a:extLst>
                <a:ext uri="{FF2B5EF4-FFF2-40B4-BE49-F238E27FC236}">
                  <a16:creationId xmlns:a16="http://schemas.microsoft.com/office/drawing/2014/main" xmlns="" id="{6E70C39E-6082-448C-B4A8-8FC15937B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3113" y="3109913"/>
              <a:ext cx="160337" cy="147637"/>
            </a:xfrm>
            <a:custGeom>
              <a:avLst/>
              <a:gdLst>
                <a:gd name="T0" fmla="*/ 16 w 151"/>
                <a:gd name="T1" fmla="*/ 137 h 137"/>
                <a:gd name="T2" fmla="*/ 6 w 151"/>
                <a:gd name="T3" fmla="*/ 133 h 137"/>
                <a:gd name="T4" fmla="*/ 7 w 151"/>
                <a:gd name="T5" fmla="*/ 113 h 137"/>
                <a:gd name="T6" fmla="*/ 126 w 151"/>
                <a:gd name="T7" fmla="*/ 5 h 137"/>
                <a:gd name="T8" fmla="*/ 146 w 151"/>
                <a:gd name="T9" fmla="*/ 6 h 137"/>
                <a:gd name="T10" fmla="*/ 145 w 151"/>
                <a:gd name="T11" fmla="*/ 26 h 137"/>
                <a:gd name="T12" fmla="*/ 25 w 151"/>
                <a:gd name="T13" fmla="*/ 134 h 137"/>
                <a:gd name="T14" fmla="*/ 16 w 151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37">
                  <a:moveTo>
                    <a:pt x="16" y="137"/>
                  </a:moveTo>
                  <a:cubicBezTo>
                    <a:pt x="12" y="137"/>
                    <a:pt x="8" y="136"/>
                    <a:pt x="6" y="133"/>
                  </a:cubicBezTo>
                  <a:cubicBezTo>
                    <a:pt x="0" y="127"/>
                    <a:pt x="1" y="118"/>
                    <a:pt x="7" y="113"/>
                  </a:cubicBezTo>
                  <a:cubicBezTo>
                    <a:pt x="126" y="5"/>
                    <a:pt x="126" y="5"/>
                    <a:pt x="126" y="5"/>
                  </a:cubicBezTo>
                  <a:cubicBezTo>
                    <a:pt x="132" y="0"/>
                    <a:pt x="141" y="1"/>
                    <a:pt x="146" y="6"/>
                  </a:cubicBezTo>
                  <a:cubicBezTo>
                    <a:pt x="151" y="12"/>
                    <a:pt x="151" y="21"/>
                    <a:pt x="145" y="26"/>
                  </a:cubicBezTo>
                  <a:cubicBezTo>
                    <a:pt x="25" y="134"/>
                    <a:pt x="25" y="134"/>
                    <a:pt x="25" y="134"/>
                  </a:cubicBezTo>
                  <a:cubicBezTo>
                    <a:pt x="23" y="136"/>
                    <a:pt x="19" y="137"/>
                    <a:pt x="16" y="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6" name="Freeform 291">
              <a:extLst>
                <a:ext uri="{FF2B5EF4-FFF2-40B4-BE49-F238E27FC236}">
                  <a16:creationId xmlns:a16="http://schemas.microsoft.com/office/drawing/2014/main" xmlns="" id="{EA8120B2-368F-4B83-B0D5-4016DA3FC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750" y="3109913"/>
              <a:ext cx="160337" cy="147637"/>
            </a:xfrm>
            <a:custGeom>
              <a:avLst/>
              <a:gdLst>
                <a:gd name="T0" fmla="*/ 135 w 150"/>
                <a:gd name="T1" fmla="*/ 137 h 137"/>
                <a:gd name="T2" fmla="*/ 125 w 150"/>
                <a:gd name="T3" fmla="*/ 134 h 137"/>
                <a:gd name="T4" fmla="*/ 6 w 150"/>
                <a:gd name="T5" fmla="*/ 26 h 137"/>
                <a:gd name="T6" fmla="*/ 5 w 150"/>
                <a:gd name="T7" fmla="*/ 6 h 137"/>
                <a:gd name="T8" fmla="*/ 25 w 150"/>
                <a:gd name="T9" fmla="*/ 5 h 137"/>
                <a:gd name="T10" fmla="*/ 144 w 150"/>
                <a:gd name="T11" fmla="*/ 113 h 137"/>
                <a:gd name="T12" fmla="*/ 145 w 150"/>
                <a:gd name="T13" fmla="*/ 133 h 137"/>
                <a:gd name="T14" fmla="*/ 135 w 150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37">
                  <a:moveTo>
                    <a:pt x="135" y="137"/>
                  </a:moveTo>
                  <a:cubicBezTo>
                    <a:pt x="131" y="137"/>
                    <a:pt x="128" y="136"/>
                    <a:pt x="125" y="134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0" y="21"/>
                    <a:pt x="0" y="12"/>
                    <a:pt x="5" y="6"/>
                  </a:cubicBezTo>
                  <a:cubicBezTo>
                    <a:pt x="10" y="1"/>
                    <a:pt x="19" y="0"/>
                    <a:pt x="25" y="5"/>
                  </a:cubicBezTo>
                  <a:cubicBezTo>
                    <a:pt x="144" y="113"/>
                    <a:pt x="144" y="113"/>
                    <a:pt x="144" y="113"/>
                  </a:cubicBezTo>
                  <a:cubicBezTo>
                    <a:pt x="150" y="118"/>
                    <a:pt x="150" y="127"/>
                    <a:pt x="145" y="133"/>
                  </a:cubicBezTo>
                  <a:cubicBezTo>
                    <a:pt x="142" y="136"/>
                    <a:pt x="139" y="137"/>
                    <a:pt x="135" y="1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7" name="Freeform 292">
              <a:extLst>
                <a:ext uri="{FF2B5EF4-FFF2-40B4-BE49-F238E27FC236}">
                  <a16:creationId xmlns:a16="http://schemas.microsoft.com/office/drawing/2014/main" xmlns="" id="{B54BEF70-9335-4428-B98F-AF7CBDBDB7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013" y="2563813"/>
              <a:ext cx="536575" cy="396875"/>
            </a:xfrm>
            <a:custGeom>
              <a:avLst/>
              <a:gdLst>
                <a:gd name="T0" fmla="*/ 503 w 503"/>
                <a:gd name="T1" fmla="*/ 29 h 371"/>
                <a:gd name="T2" fmla="*/ 474 w 503"/>
                <a:gd name="T3" fmla="*/ 0 h 371"/>
                <a:gd name="T4" fmla="*/ 444 w 503"/>
                <a:gd name="T5" fmla="*/ 29 h 371"/>
                <a:gd name="T6" fmla="*/ 456 w 503"/>
                <a:gd name="T7" fmla="*/ 52 h 371"/>
                <a:gd name="T8" fmla="*/ 389 w 503"/>
                <a:gd name="T9" fmla="*/ 254 h 371"/>
                <a:gd name="T10" fmla="*/ 373 w 503"/>
                <a:gd name="T11" fmla="*/ 259 h 371"/>
                <a:gd name="T12" fmla="*/ 286 w 503"/>
                <a:gd name="T13" fmla="*/ 194 h 371"/>
                <a:gd name="T14" fmla="*/ 287 w 503"/>
                <a:gd name="T15" fmla="*/ 185 h 371"/>
                <a:gd name="T16" fmla="*/ 258 w 503"/>
                <a:gd name="T17" fmla="*/ 156 h 371"/>
                <a:gd name="T18" fmla="*/ 228 w 503"/>
                <a:gd name="T19" fmla="*/ 185 h 371"/>
                <a:gd name="T20" fmla="*/ 235 w 503"/>
                <a:gd name="T21" fmla="*/ 204 h 371"/>
                <a:gd name="T22" fmla="*/ 167 w 503"/>
                <a:gd name="T23" fmla="*/ 313 h 371"/>
                <a:gd name="T24" fmla="*/ 161 w 503"/>
                <a:gd name="T25" fmla="*/ 312 h 371"/>
                <a:gd name="T26" fmla="*/ 143 w 503"/>
                <a:gd name="T27" fmla="*/ 319 h 371"/>
                <a:gd name="T28" fmla="*/ 58 w 503"/>
                <a:gd name="T29" fmla="*/ 269 h 371"/>
                <a:gd name="T30" fmla="*/ 59 w 503"/>
                <a:gd name="T31" fmla="*/ 263 h 371"/>
                <a:gd name="T32" fmla="*/ 29 w 503"/>
                <a:gd name="T33" fmla="*/ 234 h 371"/>
                <a:gd name="T34" fmla="*/ 0 w 503"/>
                <a:gd name="T35" fmla="*/ 263 h 371"/>
                <a:gd name="T36" fmla="*/ 29 w 503"/>
                <a:gd name="T37" fmla="*/ 293 h 371"/>
                <a:gd name="T38" fmla="*/ 48 w 503"/>
                <a:gd name="T39" fmla="*/ 286 h 371"/>
                <a:gd name="T40" fmla="*/ 133 w 503"/>
                <a:gd name="T41" fmla="*/ 336 h 371"/>
                <a:gd name="T42" fmla="*/ 132 w 503"/>
                <a:gd name="T43" fmla="*/ 341 h 371"/>
                <a:gd name="T44" fmla="*/ 161 w 503"/>
                <a:gd name="T45" fmla="*/ 371 h 371"/>
                <a:gd name="T46" fmla="*/ 191 w 503"/>
                <a:gd name="T47" fmla="*/ 341 h 371"/>
                <a:gd name="T48" fmla="*/ 184 w 503"/>
                <a:gd name="T49" fmla="*/ 323 h 371"/>
                <a:gd name="T50" fmla="*/ 252 w 503"/>
                <a:gd name="T51" fmla="*/ 214 h 371"/>
                <a:gd name="T52" fmla="*/ 258 w 503"/>
                <a:gd name="T53" fmla="*/ 215 h 371"/>
                <a:gd name="T54" fmla="*/ 274 w 503"/>
                <a:gd name="T55" fmla="*/ 210 h 371"/>
                <a:gd name="T56" fmla="*/ 362 w 503"/>
                <a:gd name="T57" fmla="*/ 275 h 371"/>
                <a:gd name="T58" fmla="*/ 360 w 503"/>
                <a:gd name="T59" fmla="*/ 283 h 371"/>
                <a:gd name="T60" fmla="*/ 390 w 503"/>
                <a:gd name="T61" fmla="*/ 312 h 371"/>
                <a:gd name="T62" fmla="*/ 419 w 503"/>
                <a:gd name="T63" fmla="*/ 283 h 371"/>
                <a:gd name="T64" fmla="*/ 408 w 503"/>
                <a:gd name="T65" fmla="*/ 260 h 371"/>
                <a:gd name="T66" fmla="*/ 475 w 503"/>
                <a:gd name="T67" fmla="*/ 58 h 371"/>
                <a:gd name="T68" fmla="*/ 503 w 503"/>
                <a:gd name="T69" fmla="*/ 29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3" h="371">
                  <a:moveTo>
                    <a:pt x="503" y="29"/>
                  </a:moveTo>
                  <a:cubicBezTo>
                    <a:pt x="503" y="13"/>
                    <a:pt x="490" y="0"/>
                    <a:pt x="474" y="0"/>
                  </a:cubicBezTo>
                  <a:cubicBezTo>
                    <a:pt x="457" y="0"/>
                    <a:pt x="444" y="13"/>
                    <a:pt x="444" y="29"/>
                  </a:cubicBezTo>
                  <a:cubicBezTo>
                    <a:pt x="444" y="38"/>
                    <a:pt x="449" y="47"/>
                    <a:pt x="456" y="52"/>
                  </a:cubicBezTo>
                  <a:cubicBezTo>
                    <a:pt x="389" y="254"/>
                    <a:pt x="389" y="254"/>
                    <a:pt x="389" y="254"/>
                  </a:cubicBezTo>
                  <a:cubicBezTo>
                    <a:pt x="383" y="254"/>
                    <a:pt x="378" y="256"/>
                    <a:pt x="373" y="259"/>
                  </a:cubicBezTo>
                  <a:cubicBezTo>
                    <a:pt x="286" y="194"/>
                    <a:pt x="286" y="194"/>
                    <a:pt x="286" y="194"/>
                  </a:cubicBezTo>
                  <a:cubicBezTo>
                    <a:pt x="286" y="191"/>
                    <a:pt x="287" y="188"/>
                    <a:pt x="287" y="185"/>
                  </a:cubicBezTo>
                  <a:cubicBezTo>
                    <a:pt x="287" y="169"/>
                    <a:pt x="274" y="156"/>
                    <a:pt x="258" y="156"/>
                  </a:cubicBezTo>
                  <a:cubicBezTo>
                    <a:pt x="241" y="156"/>
                    <a:pt x="228" y="169"/>
                    <a:pt x="228" y="185"/>
                  </a:cubicBezTo>
                  <a:cubicBezTo>
                    <a:pt x="228" y="192"/>
                    <a:pt x="231" y="199"/>
                    <a:pt x="235" y="204"/>
                  </a:cubicBezTo>
                  <a:cubicBezTo>
                    <a:pt x="167" y="313"/>
                    <a:pt x="167" y="313"/>
                    <a:pt x="167" y="313"/>
                  </a:cubicBezTo>
                  <a:cubicBezTo>
                    <a:pt x="165" y="312"/>
                    <a:pt x="163" y="312"/>
                    <a:pt x="161" y="312"/>
                  </a:cubicBezTo>
                  <a:cubicBezTo>
                    <a:pt x="154" y="312"/>
                    <a:pt x="148" y="315"/>
                    <a:pt x="143" y="319"/>
                  </a:cubicBezTo>
                  <a:cubicBezTo>
                    <a:pt x="58" y="269"/>
                    <a:pt x="58" y="269"/>
                    <a:pt x="58" y="269"/>
                  </a:cubicBezTo>
                  <a:cubicBezTo>
                    <a:pt x="59" y="267"/>
                    <a:pt x="59" y="265"/>
                    <a:pt x="59" y="263"/>
                  </a:cubicBezTo>
                  <a:cubicBezTo>
                    <a:pt x="59" y="247"/>
                    <a:pt x="46" y="234"/>
                    <a:pt x="29" y="234"/>
                  </a:cubicBezTo>
                  <a:cubicBezTo>
                    <a:pt x="13" y="234"/>
                    <a:pt x="0" y="247"/>
                    <a:pt x="0" y="263"/>
                  </a:cubicBezTo>
                  <a:cubicBezTo>
                    <a:pt x="0" y="280"/>
                    <a:pt x="13" y="293"/>
                    <a:pt x="29" y="293"/>
                  </a:cubicBezTo>
                  <a:cubicBezTo>
                    <a:pt x="37" y="293"/>
                    <a:pt x="43" y="290"/>
                    <a:pt x="48" y="286"/>
                  </a:cubicBezTo>
                  <a:cubicBezTo>
                    <a:pt x="133" y="336"/>
                    <a:pt x="133" y="336"/>
                    <a:pt x="133" y="336"/>
                  </a:cubicBezTo>
                  <a:cubicBezTo>
                    <a:pt x="132" y="338"/>
                    <a:pt x="132" y="340"/>
                    <a:pt x="132" y="341"/>
                  </a:cubicBezTo>
                  <a:cubicBezTo>
                    <a:pt x="132" y="358"/>
                    <a:pt x="145" y="371"/>
                    <a:pt x="161" y="371"/>
                  </a:cubicBezTo>
                  <a:cubicBezTo>
                    <a:pt x="178" y="371"/>
                    <a:pt x="191" y="358"/>
                    <a:pt x="191" y="341"/>
                  </a:cubicBezTo>
                  <a:cubicBezTo>
                    <a:pt x="191" y="335"/>
                    <a:pt x="188" y="328"/>
                    <a:pt x="184" y="323"/>
                  </a:cubicBezTo>
                  <a:cubicBezTo>
                    <a:pt x="252" y="214"/>
                    <a:pt x="252" y="214"/>
                    <a:pt x="252" y="214"/>
                  </a:cubicBezTo>
                  <a:cubicBezTo>
                    <a:pt x="254" y="215"/>
                    <a:pt x="256" y="215"/>
                    <a:pt x="258" y="215"/>
                  </a:cubicBezTo>
                  <a:cubicBezTo>
                    <a:pt x="264" y="215"/>
                    <a:pt x="269" y="213"/>
                    <a:pt x="274" y="210"/>
                  </a:cubicBezTo>
                  <a:cubicBezTo>
                    <a:pt x="362" y="275"/>
                    <a:pt x="362" y="275"/>
                    <a:pt x="362" y="275"/>
                  </a:cubicBezTo>
                  <a:cubicBezTo>
                    <a:pt x="361" y="277"/>
                    <a:pt x="360" y="280"/>
                    <a:pt x="360" y="283"/>
                  </a:cubicBezTo>
                  <a:cubicBezTo>
                    <a:pt x="360" y="299"/>
                    <a:pt x="373" y="312"/>
                    <a:pt x="390" y="312"/>
                  </a:cubicBezTo>
                  <a:cubicBezTo>
                    <a:pt x="406" y="312"/>
                    <a:pt x="419" y="299"/>
                    <a:pt x="419" y="283"/>
                  </a:cubicBezTo>
                  <a:cubicBezTo>
                    <a:pt x="419" y="274"/>
                    <a:pt x="415" y="265"/>
                    <a:pt x="408" y="260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90" y="58"/>
                    <a:pt x="503" y="45"/>
                    <a:pt x="503" y="2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8" name="Freeform 293">
              <a:extLst>
                <a:ext uri="{FF2B5EF4-FFF2-40B4-BE49-F238E27FC236}">
                  <a16:creationId xmlns:a16="http://schemas.microsoft.com/office/drawing/2014/main" xmlns="" id="{269FFF83-C7CD-4D8E-9B2E-E2E8FB13B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5" y="2525713"/>
              <a:ext cx="260350" cy="28575"/>
            </a:xfrm>
            <a:custGeom>
              <a:avLst/>
              <a:gdLst>
                <a:gd name="T0" fmla="*/ 14 w 243"/>
                <a:gd name="T1" fmla="*/ 28 h 28"/>
                <a:gd name="T2" fmla="*/ 229 w 243"/>
                <a:gd name="T3" fmla="*/ 28 h 28"/>
                <a:gd name="T4" fmla="*/ 243 w 243"/>
                <a:gd name="T5" fmla="*/ 14 h 28"/>
                <a:gd name="T6" fmla="*/ 229 w 243"/>
                <a:gd name="T7" fmla="*/ 0 h 28"/>
                <a:gd name="T8" fmla="*/ 14 w 243"/>
                <a:gd name="T9" fmla="*/ 0 h 28"/>
                <a:gd name="T10" fmla="*/ 0 w 243"/>
                <a:gd name="T11" fmla="*/ 14 h 28"/>
                <a:gd name="T12" fmla="*/ 14 w 243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8">
                  <a:moveTo>
                    <a:pt x="14" y="28"/>
                  </a:moveTo>
                  <a:cubicBezTo>
                    <a:pt x="229" y="28"/>
                    <a:pt x="229" y="28"/>
                    <a:pt x="229" y="28"/>
                  </a:cubicBezTo>
                  <a:cubicBezTo>
                    <a:pt x="236" y="28"/>
                    <a:pt x="243" y="22"/>
                    <a:pt x="243" y="14"/>
                  </a:cubicBezTo>
                  <a:cubicBezTo>
                    <a:pt x="243" y="7"/>
                    <a:pt x="236" y="0"/>
                    <a:pt x="2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9" name="Freeform 294">
              <a:extLst>
                <a:ext uri="{FF2B5EF4-FFF2-40B4-BE49-F238E27FC236}">
                  <a16:creationId xmlns:a16="http://schemas.microsoft.com/office/drawing/2014/main" xmlns="" id="{24889DD9-61E6-43FE-95EB-ED8306CD4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625" y="2590800"/>
              <a:ext cx="207962" cy="30162"/>
            </a:xfrm>
            <a:custGeom>
              <a:avLst/>
              <a:gdLst>
                <a:gd name="T0" fmla="*/ 194 w 194"/>
                <a:gd name="T1" fmla="*/ 14 h 28"/>
                <a:gd name="T2" fmla="*/ 180 w 194"/>
                <a:gd name="T3" fmla="*/ 0 h 28"/>
                <a:gd name="T4" fmla="*/ 14 w 194"/>
                <a:gd name="T5" fmla="*/ 0 h 28"/>
                <a:gd name="T6" fmla="*/ 0 w 194"/>
                <a:gd name="T7" fmla="*/ 14 h 28"/>
                <a:gd name="T8" fmla="*/ 14 w 194"/>
                <a:gd name="T9" fmla="*/ 28 h 28"/>
                <a:gd name="T10" fmla="*/ 180 w 194"/>
                <a:gd name="T11" fmla="*/ 28 h 28"/>
                <a:gd name="T12" fmla="*/ 194 w 194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28">
                  <a:moveTo>
                    <a:pt x="194" y="14"/>
                  </a:moveTo>
                  <a:cubicBezTo>
                    <a:pt x="194" y="7"/>
                    <a:pt x="188" y="0"/>
                    <a:pt x="18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8" y="28"/>
                    <a:pt x="194" y="22"/>
                    <a:pt x="194" y="1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xmlns="" id="{8A4D7F20-DDDF-40EE-AC28-E4DAFE7DF668}"/>
              </a:ext>
            </a:extLst>
          </p:cNvPr>
          <p:cNvGrpSpPr/>
          <p:nvPr/>
        </p:nvGrpSpPr>
        <p:grpSpPr>
          <a:xfrm>
            <a:off x="570996" y="4970686"/>
            <a:ext cx="378196" cy="274088"/>
            <a:chOff x="3367561" y="3794125"/>
            <a:chExt cx="860425" cy="892175"/>
          </a:xfrm>
        </p:grpSpPr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xmlns="" id="{56457599-8884-4280-8848-72DD26269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861" y="4473575"/>
              <a:ext cx="120650" cy="192087"/>
            </a:xfrm>
            <a:custGeom>
              <a:avLst/>
              <a:gdLst>
                <a:gd name="T0" fmla="*/ 56 w 112"/>
                <a:gd name="T1" fmla="*/ 177 h 177"/>
                <a:gd name="T2" fmla="*/ 0 w 112"/>
                <a:gd name="T3" fmla="*/ 121 h 177"/>
                <a:gd name="T4" fmla="*/ 0 w 112"/>
                <a:gd name="T5" fmla="*/ 14 h 177"/>
                <a:gd name="T6" fmla="*/ 14 w 112"/>
                <a:gd name="T7" fmla="*/ 0 h 177"/>
                <a:gd name="T8" fmla="*/ 28 w 112"/>
                <a:gd name="T9" fmla="*/ 14 h 177"/>
                <a:gd name="T10" fmla="*/ 28 w 112"/>
                <a:gd name="T11" fmla="*/ 121 h 177"/>
                <a:gd name="T12" fmla="*/ 56 w 112"/>
                <a:gd name="T13" fmla="*/ 149 h 177"/>
                <a:gd name="T14" fmla="*/ 84 w 112"/>
                <a:gd name="T15" fmla="*/ 121 h 177"/>
                <a:gd name="T16" fmla="*/ 84 w 112"/>
                <a:gd name="T17" fmla="*/ 14 h 177"/>
                <a:gd name="T18" fmla="*/ 98 w 112"/>
                <a:gd name="T19" fmla="*/ 0 h 177"/>
                <a:gd name="T20" fmla="*/ 112 w 112"/>
                <a:gd name="T21" fmla="*/ 14 h 177"/>
                <a:gd name="T22" fmla="*/ 112 w 112"/>
                <a:gd name="T23" fmla="*/ 121 h 177"/>
                <a:gd name="T24" fmla="*/ 56 w 112"/>
                <a:gd name="T25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2" h="177">
                  <a:moveTo>
                    <a:pt x="56" y="177"/>
                  </a:moveTo>
                  <a:cubicBezTo>
                    <a:pt x="25" y="177"/>
                    <a:pt x="0" y="152"/>
                    <a:pt x="0" y="1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6"/>
                    <a:pt x="41" y="149"/>
                    <a:pt x="56" y="149"/>
                  </a:cubicBezTo>
                  <a:cubicBezTo>
                    <a:pt x="72" y="149"/>
                    <a:pt x="84" y="137"/>
                    <a:pt x="84" y="121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6"/>
                    <a:pt x="90" y="0"/>
                    <a:pt x="98" y="0"/>
                  </a:cubicBezTo>
                  <a:cubicBezTo>
                    <a:pt x="106" y="0"/>
                    <a:pt x="112" y="6"/>
                    <a:pt x="112" y="14"/>
                  </a:cubicBezTo>
                  <a:cubicBezTo>
                    <a:pt x="112" y="121"/>
                    <a:pt x="112" y="121"/>
                    <a:pt x="112" y="121"/>
                  </a:cubicBezTo>
                  <a:cubicBezTo>
                    <a:pt x="112" y="152"/>
                    <a:pt x="87" y="177"/>
                    <a:pt x="56" y="17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xmlns="" id="{DFC930CB-FAFE-46DF-81F3-09BC47AE6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848" y="4468813"/>
              <a:ext cx="223837" cy="217487"/>
            </a:xfrm>
            <a:custGeom>
              <a:avLst/>
              <a:gdLst>
                <a:gd name="T0" fmla="*/ 60 w 206"/>
                <a:gd name="T1" fmla="*/ 202 h 202"/>
                <a:gd name="T2" fmla="*/ 18 w 206"/>
                <a:gd name="T3" fmla="*/ 184 h 202"/>
                <a:gd name="T4" fmla="*/ 18 w 206"/>
                <a:gd name="T5" fmla="*/ 184 h 202"/>
                <a:gd name="T6" fmla="*/ 0 w 206"/>
                <a:gd name="T7" fmla="*/ 140 h 202"/>
                <a:gd name="T8" fmla="*/ 13 w 206"/>
                <a:gd name="T9" fmla="*/ 110 h 202"/>
                <a:gd name="T10" fmla="*/ 118 w 206"/>
                <a:gd name="T11" fmla="*/ 5 h 202"/>
                <a:gd name="T12" fmla="*/ 138 w 206"/>
                <a:gd name="T13" fmla="*/ 5 h 202"/>
                <a:gd name="T14" fmla="*/ 138 w 206"/>
                <a:gd name="T15" fmla="*/ 25 h 202"/>
                <a:gd name="T16" fmla="*/ 33 w 206"/>
                <a:gd name="T17" fmla="*/ 130 h 202"/>
                <a:gd name="T18" fmla="*/ 33 w 206"/>
                <a:gd name="T19" fmla="*/ 130 h 202"/>
                <a:gd name="T20" fmla="*/ 28 w 206"/>
                <a:gd name="T21" fmla="*/ 141 h 202"/>
                <a:gd name="T22" fmla="*/ 38 w 206"/>
                <a:gd name="T23" fmla="*/ 164 h 202"/>
                <a:gd name="T24" fmla="*/ 61 w 206"/>
                <a:gd name="T25" fmla="*/ 174 h 202"/>
                <a:gd name="T26" fmla="*/ 72 w 206"/>
                <a:gd name="T27" fmla="*/ 169 h 202"/>
                <a:gd name="T28" fmla="*/ 72 w 206"/>
                <a:gd name="T29" fmla="*/ 169 h 202"/>
                <a:gd name="T30" fmla="*/ 181 w 206"/>
                <a:gd name="T31" fmla="*/ 61 h 202"/>
                <a:gd name="T32" fmla="*/ 201 w 206"/>
                <a:gd name="T33" fmla="*/ 61 h 202"/>
                <a:gd name="T34" fmla="*/ 201 w 206"/>
                <a:gd name="T35" fmla="*/ 81 h 202"/>
                <a:gd name="T36" fmla="*/ 92 w 206"/>
                <a:gd name="T37" fmla="*/ 189 h 202"/>
                <a:gd name="T38" fmla="*/ 62 w 206"/>
                <a:gd name="T39" fmla="*/ 202 h 202"/>
                <a:gd name="T40" fmla="*/ 60 w 206"/>
                <a:gd name="T4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6" h="202">
                  <a:moveTo>
                    <a:pt x="60" y="202"/>
                  </a:moveTo>
                  <a:cubicBezTo>
                    <a:pt x="46" y="202"/>
                    <a:pt x="30" y="196"/>
                    <a:pt x="18" y="184"/>
                  </a:cubicBezTo>
                  <a:cubicBezTo>
                    <a:pt x="18" y="184"/>
                    <a:pt x="18" y="184"/>
                    <a:pt x="18" y="184"/>
                  </a:cubicBezTo>
                  <a:cubicBezTo>
                    <a:pt x="6" y="171"/>
                    <a:pt x="0" y="155"/>
                    <a:pt x="0" y="140"/>
                  </a:cubicBezTo>
                  <a:cubicBezTo>
                    <a:pt x="0" y="128"/>
                    <a:pt x="5" y="118"/>
                    <a:pt x="13" y="110"/>
                  </a:cubicBezTo>
                  <a:cubicBezTo>
                    <a:pt x="118" y="5"/>
                    <a:pt x="118" y="5"/>
                    <a:pt x="118" y="5"/>
                  </a:cubicBezTo>
                  <a:cubicBezTo>
                    <a:pt x="124" y="0"/>
                    <a:pt x="132" y="0"/>
                    <a:pt x="138" y="5"/>
                  </a:cubicBezTo>
                  <a:cubicBezTo>
                    <a:pt x="143" y="11"/>
                    <a:pt x="143" y="19"/>
                    <a:pt x="138" y="25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0" y="133"/>
                    <a:pt x="28" y="136"/>
                    <a:pt x="28" y="141"/>
                  </a:cubicBezTo>
                  <a:cubicBezTo>
                    <a:pt x="28" y="149"/>
                    <a:pt x="31" y="157"/>
                    <a:pt x="38" y="164"/>
                  </a:cubicBezTo>
                  <a:cubicBezTo>
                    <a:pt x="45" y="171"/>
                    <a:pt x="53" y="174"/>
                    <a:pt x="61" y="174"/>
                  </a:cubicBezTo>
                  <a:cubicBezTo>
                    <a:pt x="66" y="174"/>
                    <a:pt x="69" y="172"/>
                    <a:pt x="72" y="169"/>
                  </a:cubicBezTo>
                  <a:cubicBezTo>
                    <a:pt x="72" y="169"/>
                    <a:pt x="72" y="169"/>
                    <a:pt x="72" y="169"/>
                  </a:cubicBezTo>
                  <a:cubicBezTo>
                    <a:pt x="181" y="61"/>
                    <a:pt x="181" y="61"/>
                    <a:pt x="181" y="61"/>
                  </a:cubicBezTo>
                  <a:cubicBezTo>
                    <a:pt x="187" y="56"/>
                    <a:pt x="196" y="56"/>
                    <a:pt x="201" y="61"/>
                  </a:cubicBezTo>
                  <a:cubicBezTo>
                    <a:pt x="206" y="67"/>
                    <a:pt x="206" y="76"/>
                    <a:pt x="201" y="81"/>
                  </a:cubicBezTo>
                  <a:cubicBezTo>
                    <a:pt x="92" y="189"/>
                    <a:pt x="92" y="189"/>
                    <a:pt x="92" y="189"/>
                  </a:cubicBezTo>
                  <a:cubicBezTo>
                    <a:pt x="84" y="197"/>
                    <a:pt x="74" y="202"/>
                    <a:pt x="62" y="202"/>
                  </a:cubicBezTo>
                  <a:cubicBezTo>
                    <a:pt x="61" y="202"/>
                    <a:pt x="61" y="202"/>
                    <a:pt x="60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xmlns="" id="{08CFBCB7-1078-487A-8EC3-7C4634178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9211" y="4468813"/>
              <a:ext cx="220662" cy="217487"/>
            </a:xfrm>
            <a:custGeom>
              <a:avLst/>
              <a:gdLst>
                <a:gd name="T0" fmla="*/ 145 w 205"/>
                <a:gd name="T1" fmla="*/ 202 h 202"/>
                <a:gd name="T2" fmla="*/ 144 w 205"/>
                <a:gd name="T3" fmla="*/ 202 h 202"/>
                <a:gd name="T4" fmla="*/ 113 w 205"/>
                <a:gd name="T5" fmla="*/ 189 h 202"/>
                <a:gd name="T6" fmla="*/ 5 w 205"/>
                <a:gd name="T7" fmla="*/ 81 h 202"/>
                <a:gd name="T8" fmla="*/ 5 w 205"/>
                <a:gd name="T9" fmla="*/ 61 h 202"/>
                <a:gd name="T10" fmla="*/ 25 w 205"/>
                <a:gd name="T11" fmla="*/ 61 h 202"/>
                <a:gd name="T12" fmla="*/ 133 w 205"/>
                <a:gd name="T13" fmla="*/ 169 h 202"/>
                <a:gd name="T14" fmla="*/ 133 w 205"/>
                <a:gd name="T15" fmla="*/ 169 h 202"/>
                <a:gd name="T16" fmla="*/ 145 w 205"/>
                <a:gd name="T17" fmla="*/ 174 h 202"/>
                <a:gd name="T18" fmla="*/ 167 w 205"/>
                <a:gd name="T19" fmla="*/ 164 h 202"/>
                <a:gd name="T20" fmla="*/ 177 w 205"/>
                <a:gd name="T21" fmla="*/ 141 h 202"/>
                <a:gd name="T22" fmla="*/ 172 w 205"/>
                <a:gd name="T23" fmla="*/ 130 h 202"/>
                <a:gd name="T24" fmla="*/ 172 w 205"/>
                <a:gd name="T25" fmla="*/ 130 h 202"/>
                <a:gd name="T26" fmla="*/ 68 w 205"/>
                <a:gd name="T27" fmla="*/ 25 h 202"/>
                <a:gd name="T28" fmla="*/ 68 w 205"/>
                <a:gd name="T29" fmla="*/ 5 h 202"/>
                <a:gd name="T30" fmla="*/ 88 w 205"/>
                <a:gd name="T31" fmla="*/ 5 h 202"/>
                <a:gd name="T32" fmla="*/ 192 w 205"/>
                <a:gd name="T33" fmla="*/ 110 h 202"/>
                <a:gd name="T34" fmla="*/ 205 w 205"/>
                <a:gd name="T35" fmla="*/ 140 h 202"/>
                <a:gd name="T36" fmla="*/ 187 w 205"/>
                <a:gd name="T37" fmla="*/ 184 h 202"/>
                <a:gd name="T38" fmla="*/ 187 w 205"/>
                <a:gd name="T39" fmla="*/ 184 h 202"/>
                <a:gd name="T40" fmla="*/ 145 w 205"/>
                <a:gd name="T4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5" h="202">
                  <a:moveTo>
                    <a:pt x="145" y="202"/>
                  </a:moveTo>
                  <a:cubicBezTo>
                    <a:pt x="145" y="202"/>
                    <a:pt x="144" y="202"/>
                    <a:pt x="144" y="202"/>
                  </a:cubicBezTo>
                  <a:cubicBezTo>
                    <a:pt x="132" y="202"/>
                    <a:pt x="121" y="197"/>
                    <a:pt x="113" y="189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0" y="75"/>
                    <a:pt x="0" y="67"/>
                    <a:pt x="5" y="61"/>
                  </a:cubicBezTo>
                  <a:cubicBezTo>
                    <a:pt x="11" y="56"/>
                    <a:pt x="19" y="56"/>
                    <a:pt x="25" y="61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7" y="173"/>
                    <a:pt x="141" y="174"/>
                    <a:pt x="145" y="174"/>
                  </a:cubicBezTo>
                  <a:cubicBezTo>
                    <a:pt x="152" y="174"/>
                    <a:pt x="161" y="170"/>
                    <a:pt x="167" y="164"/>
                  </a:cubicBezTo>
                  <a:cubicBezTo>
                    <a:pt x="173" y="157"/>
                    <a:pt x="177" y="149"/>
                    <a:pt x="177" y="141"/>
                  </a:cubicBezTo>
                  <a:cubicBezTo>
                    <a:pt x="177" y="136"/>
                    <a:pt x="175" y="133"/>
                    <a:pt x="172" y="130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3" y="19"/>
                    <a:pt x="63" y="10"/>
                    <a:pt x="68" y="5"/>
                  </a:cubicBezTo>
                  <a:cubicBezTo>
                    <a:pt x="74" y="0"/>
                    <a:pt x="83" y="0"/>
                    <a:pt x="88" y="5"/>
                  </a:cubicBezTo>
                  <a:cubicBezTo>
                    <a:pt x="192" y="110"/>
                    <a:pt x="192" y="110"/>
                    <a:pt x="192" y="110"/>
                  </a:cubicBezTo>
                  <a:cubicBezTo>
                    <a:pt x="200" y="118"/>
                    <a:pt x="205" y="128"/>
                    <a:pt x="205" y="140"/>
                  </a:cubicBezTo>
                  <a:cubicBezTo>
                    <a:pt x="205" y="155"/>
                    <a:pt x="199" y="171"/>
                    <a:pt x="187" y="184"/>
                  </a:cubicBezTo>
                  <a:cubicBezTo>
                    <a:pt x="187" y="184"/>
                    <a:pt x="187" y="184"/>
                    <a:pt x="187" y="184"/>
                  </a:cubicBezTo>
                  <a:cubicBezTo>
                    <a:pt x="176" y="195"/>
                    <a:pt x="160" y="202"/>
                    <a:pt x="145" y="2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xmlns="" id="{6C8379FE-A230-402C-990A-F09B7E4C0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561" y="3794125"/>
              <a:ext cx="860425" cy="120650"/>
            </a:xfrm>
            <a:custGeom>
              <a:avLst/>
              <a:gdLst>
                <a:gd name="T0" fmla="*/ 741 w 797"/>
                <a:gd name="T1" fmla="*/ 112 h 112"/>
                <a:gd name="T2" fmla="*/ 56 w 797"/>
                <a:gd name="T3" fmla="*/ 112 h 112"/>
                <a:gd name="T4" fmla="*/ 0 w 797"/>
                <a:gd name="T5" fmla="*/ 56 h 112"/>
                <a:gd name="T6" fmla="*/ 56 w 797"/>
                <a:gd name="T7" fmla="*/ 0 h 112"/>
                <a:gd name="T8" fmla="*/ 587 w 797"/>
                <a:gd name="T9" fmla="*/ 0 h 112"/>
                <a:gd name="T10" fmla="*/ 601 w 797"/>
                <a:gd name="T11" fmla="*/ 14 h 112"/>
                <a:gd name="T12" fmla="*/ 587 w 797"/>
                <a:gd name="T13" fmla="*/ 28 h 112"/>
                <a:gd name="T14" fmla="*/ 56 w 797"/>
                <a:gd name="T15" fmla="*/ 28 h 112"/>
                <a:gd name="T16" fmla="*/ 28 w 797"/>
                <a:gd name="T17" fmla="*/ 56 h 112"/>
                <a:gd name="T18" fmla="*/ 56 w 797"/>
                <a:gd name="T19" fmla="*/ 84 h 112"/>
                <a:gd name="T20" fmla="*/ 741 w 797"/>
                <a:gd name="T21" fmla="*/ 84 h 112"/>
                <a:gd name="T22" fmla="*/ 769 w 797"/>
                <a:gd name="T23" fmla="*/ 56 h 112"/>
                <a:gd name="T24" fmla="*/ 741 w 797"/>
                <a:gd name="T25" fmla="*/ 28 h 112"/>
                <a:gd name="T26" fmla="*/ 634 w 797"/>
                <a:gd name="T27" fmla="*/ 28 h 112"/>
                <a:gd name="T28" fmla="*/ 620 w 797"/>
                <a:gd name="T29" fmla="*/ 14 h 112"/>
                <a:gd name="T30" fmla="*/ 634 w 797"/>
                <a:gd name="T31" fmla="*/ 0 h 112"/>
                <a:gd name="T32" fmla="*/ 741 w 797"/>
                <a:gd name="T33" fmla="*/ 0 h 112"/>
                <a:gd name="T34" fmla="*/ 797 w 797"/>
                <a:gd name="T35" fmla="*/ 56 h 112"/>
                <a:gd name="T36" fmla="*/ 741 w 797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7" h="112">
                  <a:moveTo>
                    <a:pt x="741" y="112"/>
                  </a:moveTo>
                  <a:cubicBezTo>
                    <a:pt x="56" y="112"/>
                    <a:pt x="56" y="112"/>
                    <a:pt x="56" y="112"/>
                  </a:cubicBezTo>
                  <a:cubicBezTo>
                    <a:pt x="25" y="112"/>
                    <a:pt x="0" y="87"/>
                    <a:pt x="0" y="56"/>
                  </a:cubicBezTo>
                  <a:cubicBezTo>
                    <a:pt x="0" y="24"/>
                    <a:pt x="24" y="0"/>
                    <a:pt x="56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595" y="0"/>
                    <a:pt x="601" y="6"/>
                    <a:pt x="601" y="14"/>
                  </a:cubicBezTo>
                  <a:cubicBezTo>
                    <a:pt x="601" y="22"/>
                    <a:pt x="595" y="28"/>
                    <a:pt x="587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40" y="28"/>
                    <a:pt x="28" y="40"/>
                    <a:pt x="28" y="56"/>
                  </a:cubicBezTo>
                  <a:cubicBezTo>
                    <a:pt x="28" y="72"/>
                    <a:pt x="40" y="84"/>
                    <a:pt x="56" y="84"/>
                  </a:cubicBezTo>
                  <a:cubicBezTo>
                    <a:pt x="741" y="84"/>
                    <a:pt x="741" y="84"/>
                    <a:pt x="741" y="84"/>
                  </a:cubicBezTo>
                  <a:cubicBezTo>
                    <a:pt x="756" y="84"/>
                    <a:pt x="769" y="71"/>
                    <a:pt x="769" y="56"/>
                  </a:cubicBezTo>
                  <a:cubicBezTo>
                    <a:pt x="769" y="40"/>
                    <a:pt x="757" y="28"/>
                    <a:pt x="741" y="28"/>
                  </a:cubicBezTo>
                  <a:cubicBezTo>
                    <a:pt x="634" y="28"/>
                    <a:pt x="634" y="28"/>
                    <a:pt x="634" y="28"/>
                  </a:cubicBezTo>
                  <a:cubicBezTo>
                    <a:pt x="626" y="28"/>
                    <a:pt x="620" y="22"/>
                    <a:pt x="620" y="14"/>
                  </a:cubicBezTo>
                  <a:cubicBezTo>
                    <a:pt x="620" y="6"/>
                    <a:pt x="626" y="0"/>
                    <a:pt x="634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72" y="0"/>
                    <a:pt x="797" y="25"/>
                    <a:pt x="797" y="56"/>
                  </a:cubicBezTo>
                  <a:cubicBezTo>
                    <a:pt x="797" y="87"/>
                    <a:pt x="772" y="112"/>
                    <a:pt x="741" y="1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xmlns="" id="{2B046CBA-4584-43A1-8113-95A7A85C7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561" y="4338638"/>
              <a:ext cx="860425" cy="120650"/>
            </a:xfrm>
            <a:custGeom>
              <a:avLst/>
              <a:gdLst>
                <a:gd name="T0" fmla="*/ 741 w 797"/>
                <a:gd name="T1" fmla="*/ 112 h 112"/>
                <a:gd name="T2" fmla="*/ 56 w 797"/>
                <a:gd name="T3" fmla="*/ 112 h 112"/>
                <a:gd name="T4" fmla="*/ 0 w 797"/>
                <a:gd name="T5" fmla="*/ 56 h 112"/>
                <a:gd name="T6" fmla="*/ 56 w 797"/>
                <a:gd name="T7" fmla="*/ 0 h 112"/>
                <a:gd name="T8" fmla="*/ 111 w 797"/>
                <a:gd name="T9" fmla="*/ 0 h 112"/>
                <a:gd name="T10" fmla="*/ 125 w 797"/>
                <a:gd name="T11" fmla="*/ 14 h 112"/>
                <a:gd name="T12" fmla="*/ 111 w 797"/>
                <a:gd name="T13" fmla="*/ 28 h 112"/>
                <a:gd name="T14" fmla="*/ 56 w 797"/>
                <a:gd name="T15" fmla="*/ 28 h 112"/>
                <a:gd name="T16" fmla="*/ 28 w 797"/>
                <a:gd name="T17" fmla="*/ 56 h 112"/>
                <a:gd name="T18" fmla="*/ 56 w 797"/>
                <a:gd name="T19" fmla="*/ 84 h 112"/>
                <a:gd name="T20" fmla="*/ 741 w 797"/>
                <a:gd name="T21" fmla="*/ 84 h 112"/>
                <a:gd name="T22" fmla="*/ 769 w 797"/>
                <a:gd name="T23" fmla="*/ 56 h 112"/>
                <a:gd name="T24" fmla="*/ 741 w 797"/>
                <a:gd name="T25" fmla="*/ 28 h 112"/>
                <a:gd name="T26" fmla="*/ 163 w 797"/>
                <a:gd name="T27" fmla="*/ 28 h 112"/>
                <a:gd name="T28" fmla="*/ 149 w 797"/>
                <a:gd name="T29" fmla="*/ 14 h 112"/>
                <a:gd name="T30" fmla="*/ 163 w 797"/>
                <a:gd name="T31" fmla="*/ 0 h 112"/>
                <a:gd name="T32" fmla="*/ 741 w 797"/>
                <a:gd name="T33" fmla="*/ 0 h 112"/>
                <a:gd name="T34" fmla="*/ 797 w 797"/>
                <a:gd name="T35" fmla="*/ 56 h 112"/>
                <a:gd name="T36" fmla="*/ 741 w 797"/>
                <a:gd name="T37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7" h="112">
                  <a:moveTo>
                    <a:pt x="741" y="112"/>
                  </a:moveTo>
                  <a:cubicBezTo>
                    <a:pt x="56" y="112"/>
                    <a:pt x="56" y="112"/>
                    <a:pt x="56" y="112"/>
                  </a:cubicBezTo>
                  <a:cubicBezTo>
                    <a:pt x="25" y="112"/>
                    <a:pt x="0" y="87"/>
                    <a:pt x="0" y="56"/>
                  </a:cubicBezTo>
                  <a:cubicBezTo>
                    <a:pt x="0" y="24"/>
                    <a:pt x="24" y="0"/>
                    <a:pt x="5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9" y="0"/>
                    <a:pt x="125" y="6"/>
                    <a:pt x="125" y="14"/>
                  </a:cubicBezTo>
                  <a:cubicBezTo>
                    <a:pt x="125" y="22"/>
                    <a:pt x="119" y="28"/>
                    <a:pt x="111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40" y="28"/>
                    <a:pt x="28" y="40"/>
                    <a:pt x="28" y="56"/>
                  </a:cubicBezTo>
                  <a:cubicBezTo>
                    <a:pt x="28" y="72"/>
                    <a:pt x="40" y="84"/>
                    <a:pt x="56" y="84"/>
                  </a:cubicBezTo>
                  <a:cubicBezTo>
                    <a:pt x="741" y="84"/>
                    <a:pt x="741" y="84"/>
                    <a:pt x="741" y="84"/>
                  </a:cubicBezTo>
                  <a:cubicBezTo>
                    <a:pt x="756" y="84"/>
                    <a:pt x="769" y="71"/>
                    <a:pt x="769" y="56"/>
                  </a:cubicBezTo>
                  <a:cubicBezTo>
                    <a:pt x="769" y="40"/>
                    <a:pt x="757" y="28"/>
                    <a:pt x="741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55" y="28"/>
                    <a:pt x="149" y="22"/>
                    <a:pt x="149" y="14"/>
                  </a:cubicBezTo>
                  <a:cubicBezTo>
                    <a:pt x="149" y="6"/>
                    <a:pt x="155" y="0"/>
                    <a:pt x="163" y="0"/>
                  </a:cubicBezTo>
                  <a:cubicBezTo>
                    <a:pt x="741" y="0"/>
                    <a:pt x="741" y="0"/>
                    <a:pt x="741" y="0"/>
                  </a:cubicBezTo>
                  <a:cubicBezTo>
                    <a:pt x="772" y="0"/>
                    <a:pt x="797" y="25"/>
                    <a:pt x="797" y="56"/>
                  </a:cubicBezTo>
                  <a:cubicBezTo>
                    <a:pt x="797" y="87"/>
                    <a:pt x="772" y="112"/>
                    <a:pt x="741" y="1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xmlns="" id="{4FA8C72C-4A14-48F1-A126-3E3BF76C0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623" y="3971925"/>
              <a:ext cx="334962" cy="336550"/>
            </a:xfrm>
            <a:custGeom>
              <a:avLst/>
              <a:gdLst>
                <a:gd name="T0" fmla="*/ 155 w 311"/>
                <a:gd name="T1" fmla="*/ 311 h 311"/>
                <a:gd name="T2" fmla="*/ 0 w 311"/>
                <a:gd name="T3" fmla="*/ 156 h 311"/>
                <a:gd name="T4" fmla="*/ 64 w 311"/>
                <a:gd name="T5" fmla="*/ 31 h 311"/>
                <a:gd name="T6" fmla="*/ 83 w 311"/>
                <a:gd name="T7" fmla="*/ 34 h 311"/>
                <a:gd name="T8" fmla="*/ 80 w 311"/>
                <a:gd name="T9" fmla="*/ 53 h 311"/>
                <a:gd name="T10" fmla="*/ 28 w 311"/>
                <a:gd name="T11" fmla="*/ 156 h 311"/>
                <a:gd name="T12" fmla="*/ 155 w 311"/>
                <a:gd name="T13" fmla="*/ 283 h 311"/>
                <a:gd name="T14" fmla="*/ 281 w 311"/>
                <a:gd name="T15" fmla="*/ 177 h 311"/>
                <a:gd name="T16" fmla="*/ 158 w 311"/>
                <a:gd name="T17" fmla="*/ 177 h 311"/>
                <a:gd name="T18" fmla="*/ 144 w 311"/>
                <a:gd name="T19" fmla="*/ 163 h 311"/>
                <a:gd name="T20" fmla="*/ 144 w 311"/>
                <a:gd name="T21" fmla="*/ 29 h 311"/>
                <a:gd name="T22" fmla="*/ 116 w 311"/>
                <a:gd name="T23" fmla="*/ 35 h 311"/>
                <a:gd name="T24" fmla="*/ 98 w 311"/>
                <a:gd name="T25" fmla="*/ 27 h 311"/>
                <a:gd name="T26" fmla="*/ 106 w 311"/>
                <a:gd name="T27" fmla="*/ 9 h 311"/>
                <a:gd name="T28" fmla="*/ 155 w 311"/>
                <a:gd name="T29" fmla="*/ 0 h 311"/>
                <a:gd name="T30" fmla="*/ 158 w 311"/>
                <a:gd name="T31" fmla="*/ 0 h 311"/>
                <a:gd name="T32" fmla="*/ 172 w 311"/>
                <a:gd name="T33" fmla="*/ 14 h 311"/>
                <a:gd name="T34" fmla="*/ 172 w 311"/>
                <a:gd name="T35" fmla="*/ 149 h 311"/>
                <a:gd name="T36" fmla="*/ 297 w 311"/>
                <a:gd name="T37" fmla="*/ 149 h 311"/>
                <a:gd name="T38" fmla="*/ 307 w 311"/>
                <a:gd name="T39" fmla="*/ 153 h 311"/>
                <a:gd name="T40" fmla="*/ 311 w 311"/>
                <a:gd name="T41" fmla="*/ 164 h 311"/>
                <a:gd name="T42" fmla="*/ 155 w 311"/>
                <a:gd name="T43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1" h="311">
                  <a:moveTo>
                    <a:pt x="155" y="311"/>
                  </a:moveTo>
                  <a:cubicBezTo>
                    <a:pt x="70" y="311"/>
                    <a:pt x="0" y="241"/>
                    <a:pt x="0" y="156"/>
                  </a:cubicBezTo>
                  <a:cubicBezTo>
                    <a:pt x="0" y="106"/>
                    <a:pt x="24" y="59"/>
                    <a:pt x="64" y="31"/>
                  </a:cubicBezTo>
                  <a:cubicBezTo>
                    <a:pt x="70" y="26"/>
                    <a:pt x="79" y="28"/>
                    <a:pt x="83" y="34"/>
                  </a:cubicBezTo>
                  <a:cubicBezTo>
                    <a:pt x="88" y="40"/>
                    <a:pt x="86" y="49"/>
                    <a:pt x="80" y="53"/>
                  </a:cubicBezTo>
                  <a:cubicBezTo>
                    <a:pt x="47" y="77"/>
                    <a:pt x="28" y="115"/>
                    <a:pt x="28" y="156"/>
                  </a:cubicBezTo>
                  <a:cubicBezTo>
                    <a:pt x="28" y="226"/>
                    <a:pt x="85" y="283"/>
                    <a:pt x="155" y="283"/>
                  </a:cubicBezTo>
                  <a:cubicBezTo>
                    <a:pt x="218" y="283"/>
                    <a:pt x="271" y="238"/>
                    <a:pt x="281" y="177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51" y="177"/>
                    <a:pt x="144" y="171"/>
                    <a:pt x="144" y="163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35" y="30"/>
                    <a:pt x="125" y="32"/>
                    <a:pt x="116" y="35"/>
                  </a:cubicBezTo>
                  <a:cubicBezTo>
                    <a:pt x="108" y="38"/>
                    <a:pt x="100" y="34"/>
                    <a:pt x="98" y="27"/>
                  </a:cubicBezTo>
                  <a:cubicBezTo>
                    <a:pt x="95" y="19"/>
                    <a:pt x="99" y="11"/>
                    <a:pt x="106" y="9"/>
                  </a:cubicBezTo>
                  <a:cubicBezTo>
                    <a:pt x="123" y="3"/>
                    <a:pt x="139" y="0"/>
                    <a:pt x="15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66" y="0"/>
                    <a:pt x="172" y="6"/>
                    <a:pt x="172" y="14"/>
                  </a:cubicBezTo>
                  <a:cubicBezTo>
                    <a:pt x="172" y="149"/>
                    <a:pt x="172" y="149"/>
                    <a:pt x="172" y="149"/>
                  </a:cubicBezTo>
                  <a:cubicBezTo>
                    <a:pt x="297" y="149"/>
                    <a:pt x="297" y="149"/>
                    <a:pt x="297" y="149"/>
                  </a:cubicBezTo>
                  <a:cubicBezTo>
                    <a:pt x="301" y="149"/>
                    <a:pt x="305" y="151"/>
                    <a:pt x="307" y="153"/>
                  </a:cubicBezTo>
                  <a:cubicBezTo>
                    <a:pt x="310" y="156"/>
                    <a:pt x="311" y="160"/>
                    <a:pt x="311" y="164"/>
                  </a:cubicBezTo>
                  <a:cubicBezTo>
                    <a:pt x="307" y="246"/>
                    <a:pt x="238" y="311"/>
                    <a:pt x="155" y="3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xmlns="" id="{838D677F-478B-4A93-AA6D-79007B68E9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3173" y="3944938"/>
              <a:ext cx="150812" cy="158750"/>
            </a:xfrm>
            <a:custGeom>
              <a:avLst/>
              <a:gdLst>
                <a:gd name="T0" fmla="*/ 124 w 139"/>
                <a:gd name="T1" fmla="*/ 146 h 146"/>
                <a:gd name="T2" fmla="*/ 14 w 139"/>
                <a:gd name="T3" fmla="*/ 146 h 146"/>
                <a:gd name="T4" fmla="*/ 0 w 139"/>
                <a:gd name="T5" fmla="*/ 132 h 146"/>
                <a:gd name="T6" fmla="*/ 0 w 139"/>
                <a:gd name="T7" fmla="*/ 14 h 146"/>
                <a:gd name="T8" fmla="*/ 4 w 139"/>
                <a:gd name="T9" fmla="*/ 4 h 146"/>
                <a:gd name="T10" fmla="*/ 14 w 139"/>
                <a:gd name="T11" fmla="*/ 0 h 146"/>
                <a:gd name="T12" fmla="*/ 139 w 139"/>
                <a:gd name="T13" fmla="*/ 126 h 146"/>
                <a:gd name="T14" fmla="*/ 137 w 139"/>
                <a:gd name="T15" fmla="*/ 138 h 146"/>
                <a:gd name="T16" fmla="*/ 124 w 139"/>
                <a:gd name="T17" fmla="*/ 146 h 146"/>
                <a:gd name="T18" fmla="*/ 28 w 139"/>
                <a:gd name="T19" fmla="*/ 118 h 146"/>
                <a:gd name="T20" fmla="*/ 111 w 139"/>
                <a:gd name="T21" fmla="*/ 118 h 146"/>
                <a:gd name="T22" fmla="*/ 28 w 139"/>
                <a:gd name="T23" fmla="*/ 29 h 146"/>
                <a:gd name="T24" fmla="*/ 28 w 139"/>
                <a:gd name="T25" fmla="*/ 11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9" h="146">
                  <a:moveTo>
                    <a:pt x="124" y="146"/>
                  </a:moveTo>
                  <a:cubicBezTo>
                    <a:pt x="14" y="146"/>
                    <a:pt x="14" y="146"/>
                    <a:pt x="14" y="146"/>
                  </a:cubicBezTo>
                  <a:cubicBezTo>
                    <a:pt x="6" y="146"/>
                    <a:pt x="0" y="140"/>
                    <a:pt x="0" y="13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0"/>
                    <a:pt x="2" y="7"/>
                    <a:pt x="4" y="4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83" y="1"/>
                    <a:pt x="139" y="58"/>
                    <a:pt x="139" y="126"/>
                  </a:cubicBezTo>
                  <a:cubicBezTo>
                    <a:pt x="139" y="129"/>
                    <a:pt x="139" y="133"/>
                    <a:pt x="137" y="138"/>
                  </a:cubicBezTo>
                  <a:cubicBezTo>
                    <a:pt x="134" y="143"/>
                    <a:pt x="129" y="146"/>
                    <a:pt x="124" y="146"/>
                  </a:cubicBezTo>
                  <a:close/>
                  <a:moveTo>
                    <a:pt x="28" y="118"/>
                  </a:moveTo>
                  <a:cubicBezTo>
                    <a:pt x="111" y="118"/>
                    <a:pt x="111" y="118"/>
                    <a:pt x="111" y="118"/>
                  </a:cubicBezTo>
                  <a:cubicBezTo>
                    <a:pt x="107" y="73"/>
                    <a:pt x="72" y="36"/>
                    <a:pt x="28" y="29"/>
                  </a:cubicBezTo>
                  <a:lnTo>
                    <a:pt x="28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94">
              <a:extLst>
                <a:ext uri="{FF2B5EF4-FFF2-40B4-BE49-F238E27FC236}">
                  <a16:creationId xmlns:a16="http://schemas.microsoft.com/office/drawing/2014/main" xmlns="" id="{A9F8A2A8-0767-4304-8AE9-F5008B6B9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2648" y="3954463"/>
              <a:ext cx="30162" cy="363537"/>
            </a:xfrm>
            <a:custGeom>
              <a:avLst/>
              <a:gdLst>
                <a:gd name="T0" fmla="*/ 14 w 28"/>
                <a:gd name="T1" fmla="*/ 336 h 336"/>
                <a:gd name="T2" fmla="*/ 0 w 28"/>
                <a:gd name="T3" fmla="*/ 322 h 336"/>
                <a:gd name="T4" fmla="*/ 0 w 28"/>
                <a:gd name="T5" fmla="*/ 14 h 336"/>
                <a:gd name="T6" fmla="*/ 14 w 28"/>
                <a:gd name="T7" fmla="*/ 0 h 336"/>
                <a:gd name="T8" fmla="*/ 28 w 28"/>
                <a:gd name="T9" fmla="*/ 14 h 336"/>
                <a:gd name="T10" fmla="*/ 28 w 28"/>
                <a:gd name="T11" fmla="*/ 322 h 336"/>
                <a:gd name="T12" fmla="*/ 14 w 28"/>
                <a:gd name="T13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36">
                  <a:moveTo>
                    <a:pt x="14" y="336"/>
                  </a:moveTo>
                  <a:cubicBezTo>
                    <a:pt x="6" y="336"/>
                    <a:pt x="0" y="330"/>
                    <a:pt x="0" y="3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28" y="330"/>
                    <a:pt x="22" y="336"/>
                    <a:pt x="14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9" name="Freeform 95">
              <a:extLst>
                <a:ext uri="{FF2B5EF4-FFF2-40B4-BE49-F238E27FC236}">
                  <a16:creationId xmlns:a16="http://schemas.microsoft.com/office/drawing/2014/main" xmlns="" id="{CC04E46D-8D84-4A0B-B02D-F6BFCBBD2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498" y="3954463"/>
              <a:ext cx="30162" cy="363537"/>
            </a:xfrm>
            <a:custGeom>
              <a:avLst/>
              <a:gdLst>
                <a:gd name="T0" fmla="*/ 14 w 28"/>
                <a:gd name="T1" fmla="*/ 336 h 336"/>
                <a:gd name="T2" fmla="*/ 0 w 28"/>
                <a:gd name="T3" fmla="*/ 322 h 336"/>
                <a:gd name="T4" fmla="*/ 0 w 28"/>
                <a:gd name="T5" fmla="*/ 14 h 336"/>
                <a:gd name="T6" fmla="*/ 14 w 28"/>
                <a:gd name="T7" fmla="*/ 0 h 336"/>
                <a:gd name="T8" fmla="*/ 28 w 28"/>
                <a:gd name="T9" fmla="*/ 14 h 336"/>
                <a:gd name="T10" fmla="*/ 28 w 28"/>
                <a:gd name="T11" fmla="*/ 322 h 336"/>
                <a:gd name="T12" fmla="*/ 14 w 28"/>
                <a:gd name="T13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36">
                  <a:moveTo>
                    <a:pt x="14" y="336"/>
                  </a:moveTo>
                  <a:cubicBezTo>
                    <a:pt x="6" y="336"/>
                    <a:pt x="0" y="330"/>
                    <a:pt x="0" y="32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322"/>
                    <a:pt x="28" y="322"/>
                    <a:pt x="28" y="322"/>
                  </a:cubicBezTo>
                  <a:cubicBezTo>
                    <a:pt x="28" y="330"/>
                    <a:pt x="22" y="336"/>
                    <a:pt x="14" y="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xmlns="" id="{F676BFE2-A876-47E7-96D7-723279139744}"/>
              </a:ext>
            </a:extLst>
          </p:cNvPr>
          <p:cNvGrpSpPr/>
          <p:nvPr/>
        </p:nvGrpSpPr>
        <p:grpSpPr>
          <a:xfrm>
            <a:off x="6277528" y="5002801"/>
            <a:ext cx="375621" cy="247083"/>
            <a:chOff x="3155950" y="2352676"/>
            <a:chExt cx="882650" cy="950912"/>
          </a:xfrm>
        </p:grpSpPr>
        <p:sp>
          <p:nvSpPr>
            <p:cNvPr id="61" name="Freeform 273">
              <a:extLst>
                <a:ext uri="{FF2B5EF4-FFF2-40B4-BE49-F238E27FC236}">
                  <a16:creationId xmlns:a16="http://schemas.microsoft.com/office/drawing/2014/main" xmlns="" id="{86DB1501-5860-4C9E-BCEE-777AA39FBB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5950" y="2352676"/>
              <a:ext cx="882650" cy="115887"/>
            </a:xfrm>
            <a:custGeom>
              <a:avLst/>
              <a:gdLst>
                <a:gd name="T0" fmla="*/ 814 w 828"/>
                <a:gd name="T1" fmla="*/ 108 h 108"/>
                <a:gd name="T2" fmla="*/ 14 w 828"/>
                <a:gd name="T3" fmla="*/ 108 h 108"/>
                <a:gd name="T4" fmla="*/ 0 w 828"/>
                <a:gd name="T5" fmla="*/ 94 h 108"/>
                <a:gd name="T6" fmla="*/ 0 w 828"/>
                <a:gd name="T7" fmla="*/ 14 h 108"/>
                <a:gd name="T8" fmla="*/ 14 w 828"/>
                <a:gd name="T9" fmla="*/ 0 h 108"/>
                <a:gd name="T10" fmla="*/ 814 w 828"/>
                <a:gd name="T11" fmla="*/ 0 h 108"/>
                <a:gd name="T12" fmla="*/ 828 w 828"/>
                <a:gd name="T13" fmla="*/ 14 h 108"/>
                <a:gd name="T14" fmla="*/ 828 w 828"/>
                <a:gd name="T15" fmla="*/ 94 h 108"/>
                <a:gd name="T16" fmla="*/ 814 w 828"/>
                <a:gd name="T17" fmla="*/ 108 h 108"/>
                <a:gd name="T18" fmla="*/ 28 w 828"/>
                <a:gd name="T19" fmla="*/ 80 h 108"/>
                <a:gd name="T20" fmla="*/ 800 w 828"/>
                <a:gd name="T21" fmla="*/ 80 h 108"/>
                <a:gd name="T22" fmla="*/ 800 w 828"/>
                <a:gd name="T23" fmla="*/ 28 h 108"/>
                <a:gd name="T24" fmla="*/ 28 w 828"/>
                <a:gd name="T25" fmla="*/ 28 h 108"/>
                <a:gd name="T26" fmla="*/ 28 w 828"/>
                <a:gd name="T27" fmla="*/ 8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8" h="108">
                  <a:moveTo>
                    <a:pt x="814" y="108"/>
                  </a:moveTo>
                  <a:cubicBezTo>
                    <a:pt x="14" y="108"/>
                    <a:pt x="14" y="108"/>
                    <a:pt x="14" y="108"/>
                  </a:cubicBezTo>
                  <a:cubicBezTo>
                    <a:pt x="7" y="108"/>
                    <a:pt x="0" y="102"/>
                    <a:pt x="0" y="9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814" y="0"/>
                    <a:pt x="814" y="0"/>
                    <a:pt x="814" y="0"/>
                  </a:cubicBezTo>
                  <a:cubicBezTo>
                    <a:pt x="822" y="0"/>
                    <a:pt x="828" y="6"/>
                    <a:pt x="828" y="14"/>
                  </a:cubicBezTo>
                  <a:cubicBezTo>
                    <a:pt x="828" y="94"/>
                    <a:pt x="828" y="94"/>
                    <a:pt x="828" y="94"/>
                  </a:cubicBezTo>
                  <a:cubicBezTo>
                    <a:pt x="828" y="102"/>
                    <a:pt x="822" y="108"/>
                    <a:pt x="814" y="108"/>
                  </a:cubicBezTo>
                  <a:close/>
                  <a:moveTo>
                    <a:pt x="28" y="80"/>
                  </a:moveTo>
                  <a:cubicBezTo>
                    <a:pt x="800" y="80"/>
                    <a:pt x="800" y="80"/>
                    <a:pt x="800" y="80"/>
                  </a:cubicBezTo>
                  <a:cubicBezTo>
                    <a:pt x="800" y="28"/>
                    <a:pt x="800" y="28"/>
                    <a:pt x="800" y="28"/>
                  </a:cubicBezTo>
                  <a:cubicBezTo>
                    <a:pt x="28" y="28"/>
                    <a:pt x="28" y="28"/>
                    <a:pt x="28" y="28"/>
                  </a:cubicBezTo>
                  <a:lnTo>
                    <a:pt x="28" y="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Rectangle 274">
              <a:extLst>
                <a:ext uri="{FF2B5EF4-FFF2-40B4-BE49-F238E27FC236}">
                  <a16:creationId xmlns:a16="http://schemas.microsoft.com/office/drawing/2014/main" xmlns="" id="{A770A280-0158-437D-B66E-F465F5D3B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5338" y="2646363"/>
              <a:ext cx="82550" cy="2921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Rectangle 275">
              <a:extLst>
                <a:ext uri="{FF2B5EF4-FFF2-40B4-BE49-F238E27FC236}">
                  <a16:creationId xmlns:a16="http://schemas.microsoft.com/office/drawing/2014/main" xmlns="" id="{8D603281-FEF8-44C7-BE9E-8EA6BC204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9800" y="2747963"/>
              <a:ext cx="84137" cy="1905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Rectangle 276">
              <a:extLst>
                <a:ext uri="{FF2B5EF4-FFF2-40B4-BE49-F238E27FC236}">
                  <a16:creationId xmlns:a16="http://schemas.microsoft.com/office/drawing/2014/main" xmlns="" id="{864CA8EA-D5E8-4F40-83B6-645C95422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5850" y="2536825"/>
              <a:ext cx="82550" cy="401637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Rectangle 277">
              <a:extLst>
                <a:ext uri="{FF2B5EF4-FFF2-40B4-BE49-F238E27FC236}">
                  <a16:creationId xmlns:a16="http://schemas.microsoft.com/office/drawing/2014/main" xmlns="" id="{0ABF9B9C-7B32-4DFF-9E65-297589FAF3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0313" y="2811463"/>
              <a:ext cx="82550" cy="1270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278">
              <a:extLst>
                <a:ext uri="{FF2B5EF4-FFF2-40B4-BE49-F238E27FC236}">
                  <a16:creationId xmlns:a16="http://schemas.microsoft.com/office/drawing/2014/main" xmlns="" id="{4BD49EF6-93A1-4982-9AD9-5CDA96737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3032125"/>
              <a:ext cx="30162" cy="101600"/>
            </a:xfrm>
            <a:custGeom>
              <a:avLst/>
              <a:gdLst>
                <a:gd name="T0" fmla="*/ 14 w 28"/>
                <a:gd name="T1" fmla="*/ 95 h 95"/>
                <a:gd name="T2" fmla="*/ 0 w 28"/>
                <a:gd name="T3" fmla="*/ 81 h 95"/>
                <a:gd name="T4" fmla="*/ 0 w 28"/>
                <a:gd name="T5" fmla="*/ 14 h 95"/>
                <a:gd name="T6" fmla="*/ 14 w 28"/>
                <a:gd name="T7" fmla="*/ 0 h 95"/>
                <a:gd name="T8" fmla="*/ 28 w 28"/>
                <a:gd name="T9" fmla="*/ 14 h 95"/>
                <a:gd name="T10" fmla="*/ 28 w 28"/>
                <a:gd name="T11" fmla="*/ 81 h 95"/>
                <a:gd name="T12" fmla="*/ 14 w 28"/>
                <a:gd name="T13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95">
                  <a:moveTo>
                    <a:pt x="14" y="95"/>
                  </a:moveTo>
                  <a:cubicBezTo>
                    <a:pt x="6" y="95"/>
                    <a:pt x="0" y="88"/>
                    <a:pt x="0" y="8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81"/>
                    <a:pt x="28" y="81"/>
                    <a:pt x="28" y="81"/>
                  </a:cubicBezTo>
                  <a:cubicBezTo>
                    <a:pt x="28" y="88"/>
                    <a:pt x="22" y="95"/>
                    <a:pt x="14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279">
              <a:extLst>
                <a:ext uri="{FF2B5EF4-FFF2-40B4-BE49-F238E27FC236}">
                  <a16:creationId xmlns:a16="http://schemas.microsoft.com/office/drawing/2014/main" xmlns="" id="{298ED133-8C1C-45AB-94F5-76F7566867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4088" y="3103563"/>
              <a:ext cx="200025" cy="200025"/>
            </a:xfrm>
            <a:custGeom>
              <a:avLst/>
              <a:gdLst>
                <a:gd name="T0" fmla="*/ 94 w 188"/>
                <a:gd name="T1" fmla="*/ 188 h 188"/>
                <a:gd name="T2" fmla="*/ 0 w 188"/>
                <a:gd name="T3" fmla="*/ 94 h 188"/>
                <a:gd name="T4" fmla="*/ 94 w 188"/>
                <a:gd name="T5" fmla="*/ 0 h 188"/>
                <a:gd name="T6" fmla="*/ 188 w 188"/>
                <a:gd name="T7" fmla="*/ 94 h 188"/>
                <a:gd name="T8" fmla="*/ 94 w 188"/>
                <a:gd name="T9" fmla="*/ 188 h 188"/>
                <a:gd name="T10" fmla="*/ 94 w 188"/>
                <a:gd name="T11" fmla="*/ 28 h 188"/>
                <a:gd name="T12" fmla="*/ 28 w 188"/>
                <a:gd name="T13" fmla="*/ 94 h 188"/>
                <a:gd name="T14" fmla="*/ 94 w 188"/>
                <a:gd name="T15" fmla="*/ 160 h 188"/>
                <a:gd name="T16" fmla="*/ 160 w 188"/>
                <a:gd name="T17" fmla="*/ 94 h 188"/>
                <a:gd name="T18" fmla="*/ 94 w 188"/>
                <a:gd name="T19" fmla="*/ 2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188">
                  <a:moveTo>
                    <a:pt x="94" y="188"/>
                  </a:moveTo>
                  <a:cubicBezTo>
                    <a:pt x="42" y="188"/>
                    <a:pt x="0" y="146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6" y="0"/>
                    <a:pt x="188" y="42"/>
                    <a:pt x="188" y="94"/>
                  </a:cubicBezTo>
                  <a:cubicBezTo>
                    <a:pt x="188" y="146"/>
                    <a:pt x="146" y="188"/>
                    <a:pt x="94" y="188"/>
                  </a:cubicBezTo>
                  <a:close/>
                  <a:moveTo>
                    <a:pt x="94" y="28"/>
                  </a:moveTo>
                  <a:cubicBezTo>
                    <a:pt x="58" y="28"/>
                    <a:pt x="28" y="57"/>
                    <a:pt x="28" y="94"/>
                  </a:cubicBezTo>
                  <a:cubicBezTo>
                    <a:pt x="28" y="131"/>
                    <a:pt x="58" y="160"/>
                    <a:pt x="94" y="160"/>
                  </a:cubicBezTo>
                  <a:cubicBezTo>
                    <a:pt x="131" y="160"/>
                    <a:pt x="160" y="131"/>
                    <a:pt x="160" y="94"/>
                  </a:cubicBezTo>
                  <a:cubicBezTo>
                    <a:pt x="160" y="57"/>
                    <a:pt x="131" y="28"/>
                    <a:pt x="94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280">
              <a:extLst>
                <a:ext uri="{FF2B5EF4-FFF2-40B4-BE49-F238E27FC236}">
                  <a16:creationId xmlns:a16="http://schemas.microsoft.com/office/drawing/2014/main" xmlns="" id="{D0CE2F8B-F402-4575-A872-56E98EEBD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3300" y="3152775"/>
              <a:ext cx="101600" cy="101600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28 h 96"/>
                <a:gd name="T12" fmla="*/ 28 w 96"/>
                <a:gd name="T13" fmla="*/ 48 h 96"/>
                <a:gd name="T14" fmla="*/ 48 w 96"/>
                <a:gd name="T15" fmla="*/ 68 h 96"/>
                <a:gd name="T16" fmla="*/ 68 w 96"/>
                <a:gd name="T17" fmla="*/ 48 h 96"/>
                <a:gd name="T18" fmla="*/ 48 w 96"/>
                <a:gd name="T19" fmla="*/ 2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28"/>
                  </a:moveTo>
                  <a:cubicBezTo>
                    <a:pt x="37" y="28"/>
                    <a:pt x="28" y="37"/>
                    <a:pt x="28" y="48"/>
                  </a:cubicBezTo>
                  <a:cubicBezTo>
                    <a:pt x="28" y="59"/>
                    <a:pt x="37" y="68"/>
                    <a:pt x="48" y="68"/>
                  </a:cubicBezTo>
                  <a:cubicBezTo>
                    <a:pt x="59" y="68"/>
                    <a:pt x="68" y="59"/>
                    <a:pt x="68" y="48"/>
                  </a:cubicBezTo>
                  <a:cubicBezTo>
                    <a:pt x="68" y="37"/>
                    <a:pt x="59" y="28"/>
                    <a:pt x="48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282">
              <a:extLst>
                <a:ext uri="{FF2B5EF4-FFF2-40B4-BE49-F238E27FC236}">
                  <a16:creationId xmlns:a16="http://schemas.microsoft.com/office/drawing/2014/main" xmlns="" id="{399237CB-57EB-4A28-840C-CDD2D4144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400" y="2476500"/>
              <a:ext cx="798512" cy="584200"/>
            </a:xfrm>
            <a:custGeom>
              <a:avLst/>
              <a:gdLst>
                <a:gd name="T0" fmla="*/ 736 w 750"/>
                <a:gd name="T1" fmla="*/ 548 h 548"/>
                <a:gd name="T2" fmla="*/ 14 w 750"/>
                <a:gd name="T3" fmla="*/ 548 h 548"/>
                <a:gd name="T4" fmla="*/ 0 w 750"/>
                <a:gd name="T5" fmla="*/ 534 h 548"/>
                <a:gd name="T6" fmla="*/ 0 w 750"/>
                <a:gd name="T7" fmla="*/ 14 h 548"/>
                <a:gd name="T8" fmla="*/ 14 w 750"/>
                <a:gd name="T9" fmla="*/ 0 h 548"/>
                <a:gd name="T10" fmla="*/ 28 w 750"/>
                <a:gd name="T11" fmla="*/ 14 h 548"/>
                <a:gd name="T12" fmla="*/ 28 w 750"/>
                <a:gd name="T13" fmla="*/ 520 h 548"/>
                <a:gd name="T14" fmla="*/ 722 w 750"/>
                <a:gd name="T15" fmla="*/ 520 h 548"/>
                <a:gd name="T16" fmla="*/ 722 w 750"/>
                <a:gd name="T17" fmla="*/ 17 h 548"/>
                <a:gd name="T18" fmla="*/ 736 w 750"/>
                <a:gd name="T19" fmla="*/ 3 h 548"/>
                <a:gd name="T20" fmla="*/ 750 w 750"/>
                <a:gd name="T21" fmla="*/ 17 h 548"/>
                <a:gd name="T22" fmla="*/ 750 w 750"/>
                <a:gd name="T23" fmla="*/ 534 h 548"/>
                <a:gd name="T24" fmla="*/ 736 w 750"/>
                <a:gd name="T25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0" h="548">
                  <a:moveTo>
                    <a:pt x="736" y="548"/>
                  </a:moveTo>
                  <a:cubicBezTo>
                    <a:pt x="14" y="548"/>
                    <a:pt x="14" y="548"/>
                    <a:pt x="14" y="548"/>
                  </a:cubicBezTo>
                  <a:cubicBezTo>
                    <a:pt x="6" y="548"/>
                    <a:pt x="0" y="542"/>
                    <a:pt x="0" y="53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520"/>
                    <a:pt x="28" y="520"/>
                    <a:pt x="28" y="520"/>
                  </a:cubicBezTo>
                  <a:cubicBezTo>
                    <a:pt x="722" y="520"/>
                    <a:pt x="722" y="520"/>
                    <a:pt x="722" y="520"/>
                  </a:cubicBezTo>
                  <a:cubicBezTo>
                    <a:pt x="722" y="17"/>
                    <a:pt x="722" y="17"/>
                    <a:pt x="722" y="17"/>
                  </a:cubicBezTo>
                  <a:cubicBezTo>
                    <a:pt x="722" y="9"/>
                    <a:pt x="729" y="3"/>
                    <a:pt x="736" y="3"/>
                  </a:cubicBezTo>
                  <a:cubicBezTo>
                    <a:pt x="744" y="3"/>
                    <a:pt x="750" y="9"/>
                    <a:pt x="750" y="17"/>
                  </a:cubicBezTo>
                  <a:cubicBezTo>
                    <a:pt x="750" y="534"/>
                    <a:pt x="750" y="534"/>
                    <a:pt x="750" y="534"/>
                  </a:cubicBezTo>
                  <a:cubicBezTo>
                    <a:pt x="750" y="542"/>
                    <a:pt x="744" y="548"/>
                    <a:pt x="736" y="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3E075F31-8E73-4791-9342-A556EA42A2DC}"/>
              </a:ext>
            </a:extLst>
          </p:cNvPr>
          <p:cNvGrpSpPr/>
          <p:nvPr/>
        </p:nvGrpSpPr>
        <p:grpSpPr>
          <a:xfrm>
            <a:off x="640098" y="2135815"/>
            <a:ext cx="373850" cy="296307"/>
            <a:chOff x="1670301" y="2366963"/>
            <a:chExt cx="920750" cy="835024"/>
          </a:xfrm>
        </p:grpSpPr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xmlns="" id="{37918CDB-8443-47AE-B296-11141E346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263" y="3073400"/>
              <a:ext cx="250825" cy="127000"/>
            </a:xfrm>
            <a:custGeom>
              <a:avLst/>
              <a:gdLst>
                <a:gd name="T0" fmla="*/ 218 w 232"/>
                <a:gd name="T1" fmla="*/ 118 h 118"/>
                <a:gd name="T2" fmla="*/ 14 w 232"/>
                <a:gd name="T3" fmla="*/ 118 h 118"/>
                <a:gd name="T4" fmla="*/ 0 w 232"/>
                <a:gd name="T5" fmla="*/ 104 h 118"/>
                <a:gd name="T6" fmla="*/ 0 w 232"/>
                <a:gd name="T7" fmla="*/ 14 h 118"/>
                <a:gd name="T8" fmla="*/ 14 w 232"/>
                <a:gd name="T9" fmla="*/ 0 h 118"/>
                <a:gd name="T10" fmla="*/ 28 w 232"/>
                <a:gd name="T11" fmla="*/ 14 h 118"/>
                <a:gd name="T12" fmla="*/ 28 w 232"/>
                <a:gd name="T13" fmla="*/ 90 h 118"/>
                <a:gd name="T14" fmla="*/ 204 w 232"/>
                <a:gd name="T15" fmla="*/ 90 h 118"/>
                <a:gd name="T16" fmla="*/ 204 w 232"/>
                <a:gd name="T17" fmla="*/ 16 h 118"/>
                <a:gd name="T18" fmla="*/ 218 w 232"/>
                <a:gd name="T19" fmla="*/ 2 h 118"/>
                <a:gd name="T20" fmla="*/ 232 w 232"/>
                <a:gd name="T21" fmla="*/ 16 h 118"/>
                <a:gd name="T22" fmla="*/ 232 w 232"/>
                <a:gd name="T23" fmla="*/ 104 h 118"/>
                <a:gd name="T24" fmla="*/ 218 w 232"/>
                <a:gd name="T25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2" h="118">
                  <a:moveTo>
                    <a:pt x="218" y="118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6" y="118"/>
                    <a:pt x="0" y="112"/>
                    <a:pt x="0" y="10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90"/>
                    <a:pt x="28" y="90"/>
                    <a:pt x="28" y="90"/>
                  </a:cubicBezTo>
                  <a:cubicBezTo>
                    <a:pt x="204" y="90"/>
                    <a:pt x="204" y="90"/>
                    <a:pt x="204" y="90"/>
                  </a:cubicBezTo>
                  <a:cubicBezTo>
                    <a:pt x="204" y="16"/>
                    <a:pt x="204" y="16"/>
                    <a:pt x="204" y="16"/>
                  </a:cubicBezTo>
                  <a:cubicBezTo>
                    <a:pt x="204" y="8"/>
                    <a:pt x="210" y="2"/>
                    <a:pt x="218" y="2"/>
                  </a:cubicBezTo>
                  <a:cubicBezTo>
                    <a:pt x="226" y="2"/>
                    <a:pt x="232" y="8"/>
                    <a:pt x="232" y="16"/>
                  </a:cubicBezTo>
                  <a:cubicBezTo>
                    <a:pt x="232" y="104"/>
                    <a:pt x="232" y="104"/>
                    <a:pt x="232" y="104"/>
                  </a:cubicBezTo>
                  <a:cubicBezTo>
                    <a:pt x="232" y="112"/>
                    <a:pt x="226" y="118"/>
                    <a:pt x="218" y="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xmlns="" id="{4FD1F5EE-44C5-4863-A3C5-D1BB3A9CF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826" y="3171825"/>
              <a:ext cx="388937" cy="30162"/>
            </a:xfrm>
            <a:custGeom>
              <a:avLst/>
              <a:gdLst>
                <a:gd name="T0" fmla="*/ 346 w 360"/>
                <a:gd name="T1" fmla="*/ 28 h 28"/>
                <a:gd name="T2" fmla="*/ 14 w 360"/>
                <a:gd name="T3" fmla="*/ 28 h 28"/>
                <a:gd name="T4" fmla="*/ 0 w 360"/>
                <a:gd name="T5" fmla="*/ 14 h 28"/>
                <a:gd name="T6" fmla="*/ 14 w 360"/>
                <a:gd name="T7" fmla="*/ 0 h 28"/>
                <a:gd name="T8" fmla="*/ 346 w 360"/>
                <a:gd name="T9" fmla="*/ 0 h 28"/>
                <a:gd name="T10" fmla="*/ 360 w 360"/>
                <a:gd name="T11" fmla="*/ 14 h 28"/>
                <a:gd name="T12" fmla="*/ 346 w 360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28">
                  <a:moveTo>
                    <a:pt x="346" y="28"/>
                  </a:moveTo>
                  <a:cubicBezTo>
                    <a:pt x="14" y="28"/>
                    <a:pt x="14" y="28"/>
                    <a:pt x="14" y="28"/>
                  </a:cubicBezTo>
                  <a:cubicBezTo>
                    <a:pt x="6" y="28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54" y="0"/>
                    <a:pt x="360" y="6"/>
                    <a:pt x="360" y="14"/>
                  </a:cubicBezTo>
                  <a:cubicBezTo>
                    <a:pt x="360" y="22"/>
                    <a:pt x="354" y="28"/>
                    <a:pt x="346" y="2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21">
              <a:extLst>
                <a:ext uri="{FF2B5EF4-FFF2-40B4-BE49-F238E27FC236}">
                  <a16:creationId xmlns:a16="http://schemas.microsoft.com/office/drawing/2014/main" xmlns="" id="{3529BF20-6942-4FD6-8A42-EE04E1519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301" y="2366963"/>
              <a:ext cx="920750" cy="685800"/>
            </a:xfrm>
            <a:custGeom>
              <a:avLst/>
              <a:gdLst>
                <a:gd name="T0" fmla="*/ 758 w 852"/>
                <a:gd name="T1" fmla="*/ 636 h 636"/>
                <a:gd name="T2" fmla="*/ 94 w 852"/>
                <a:gd name="T3" fmla="*/ 636 h 636"/>
                <a:gd name="T4" fmla="*/ 0 w 852"/>
                <a:gd name="T5" fmla="*/ 542 h 636"/>
                <a:gd name="T6" fmla="*/ 0 w 852"/>
                <a:gd name="T7" fmla="*/ 94 h 636"/>
                <a:gd name="T8" fmla="*/ 94 w 852"/>
                <a:gd name="T9" fmla="*/ 0 h 636"/>
                <a:gd name="T10" fmla="*/ 636 w 852"/>
                <a:gd name="T11" fmla="*/ 0 h 636"/>
                <a:gd name="T12" fmla="*/ 650 w 852"/>
                <a:gd name="T13" fmla="*/ 14 h 636"/>
                <a:gd name="T14" fmla="*/ 636 w 852"/>
                <a:gd name="T15" fmla="*/ 28 h 636"/>
                <a:gd name="T16" fmla="*/ 94 w 852"/>
                <a:gd name="T17" fmla="*/ 28 h 636"/>
                <a:gd name="T18" fmla="*/ 28 w 852"/>
                <a:gd name="T19" fmla="*/ 94 h 636"/>
                <a:gd name="T20" fmla="*/ 28 w 852"/>
                <a:gd name="T21" fmla="*/ 542 h 636"/>
                <a:gd name="T22" fmla="*/ 94 w 852"/>
                <a:gd name="T23" fmla="*/ 608 h 636"/>
                <a:gd name="T24" fmla="*/ 758 w 852"/>
                <a:gd name="T25" fmla="*/ 608 h 636"/>
                <a:gd name="T26" fmla="*/ 824 w 852"/>
                <a:gd name="T27" fmla="*/ 542 h 636"/>
                <a:gd name="T28" fmla="*/ 824 w 852"/>
                <a:gd name="T29" fmla="*/ 94 h 636"/>
                <a:gd name="T30" fmla="*/ 758 w 852"/>
                <a:gd name="T31" fmla="*/ 28 h 636"/>
                <a:gd name="T32" fmla="*/ 696 w 852"/>
                <a:gd name="T33" fmla="*/ 28 h 636"/>
                <a:gd name="T34" fmla="*/ 682 w 852"/>
                <a:gd name="T35" fmla="*/ 14 h 636"/>
                <a:gd name="T36" fmla="*/ 696 w 852"/>
                <a:gd name="T37" fmla="*/ 0 h 636"/>
                <a:gd name="T38" fmla="*/ 758 w 852"/>
                <a:gd name="T39" fmla="*/ 0 h 636"/>
                <a:gd name="T40" fmla="*/ 852 w 852"/>
                <a:gd name="T41" fmla="*/ 94 h 636"/>
                <a:gd name="T42" fmla="*/ 852 w 852"/>
                <a:gd name="T43" fmla="*/ 542 h 636"/>
                <a:gd name="T44" fmla="*/ 758 w 852"/>
                <a:gd name="T45" fmla="*/ 636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2" h="636">
                  <a:moveTo>
                    <a:pt x="758" y="636"/>
                  </a:moveTo>
                  <a:cubicBezTo>
                    <a:pt x="94" y="636"/>
                    <a:pt x="94" y="636"/>
                    <a:pt x="94" y="636"/>
                  </a:cubicBezTo>
                  <a:cubicBezTo>
                    <a:pt x="42" y="636"/>
                    <a:pt x="0" y="594"/>
                    <a:pt x="0" y="54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636" y="0"/>
                    <a:pt x="636" y="0"/>
                    <a:pt x="636" y="0"/>
                  </a:cubicBezTo>
                  <a:cubicBezTo>
                    <a:pt x="644" y="0"/>
                    <a:pt x="650" y="6"/>
                    <a:pt x="650" y="14"/>
                  </a:cubicBezTo>
                  <a:cubicBezTo>
                    <a:pt x="650" y="22"/>
                    <a:pt x="644" y="28"/>
                    <a:pt x="636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58" y="28"/>
                    <a:pt x="28" y="58"/>
                    <a:pt x="28" y="94"/>
                  </a:cubicBezTo>
                  <a:cubicBezTo>
                    <a:pt x="28" y="542"/>
                    <a:pt x="28" y="542"/>
                    <a:pt x="28" y="542"/>
                  </a:cubicBezTo>
                  <a:cubicBezTo>
                    <a:pt x="28" y="578"/>
                    <a:pt x="58" y="608"/>
                    <a:pt x="94" y="608"/>
                  </a:cubicBezTo>
                  <a:cubicBezTo>
                    <a:pt x="758" y="608"/>
                    <a:pt x="758" y="608"/>
                    <a:pt x="758" y="608"/>
                  </a:cubicBezTo>
                  <a:cubicBezTo>
                    <a:pt x="794" y="608"/>
                    <a:pt x="824" y="578"/>
                    <a:pt x="824" y="542"/>
                  </a:cubicBezTo>
                  <a:cubicBezTo>
                    <a:pt x="824" y="94"/>
                    <a:pt x="824" y="94"/>
                    <a:pt x="824" y="94"/>
                  </a:cubicBezTo>
                  <a:cubicBezTo>
                    <a:pt x="824" y="58"/>
                    <a:pt x="794" y="28"/>
                    <a:pt x="758" y="28"/>
                  </a:cubicBezTo>
                  <a:cubicBezTo>
                    <a:pt x="696" y="28"/>
                    <a:pt x="696" y="28"/>
                    <a:pt x="696" y="28"/>
                  </a:cubicBezTo>
                  <a:cubicBezTo>
                    <a:pt x="688" y="28"/>
                    <a:pt x="682" y="22"/>
                    <a:pt x="682" y="14"/>
                  </a:cubicBezTo>
                  <a:cubicBezTo>
                    <a:pt x="682" y="6"/>
                    <a:pt x="688" y="0"/>
                    <a:pt x="696" y="0"/>
                  </a:cubicBezTo>
                  <a:cubicBezTo>
                    <a:pt x="758" y="0"/>
                    <a:pt x="758" y="0"/>
                    <a:pt x="758" y="0"/>
                  </a:cubicBezTo>
                  <a:cubicBezTo>
                    <a:pt x="810" y="0"/>
                    <a:pt x="852" y="42"/>
                    <a:pt x="852" y="94"/>
                  </a:cubicBezTo>
                  <a:cubicBezTo>
                    <a:pt x="852" y="542"/>
                    <a:pt x="852" y="542"/>
                    <a:pt x="852" y="542"/>
                  </a:cubicBezTo>
                  <a:cubicBezTo>
                    <a:pt x="852" y="594"/>
                    <a:pt x="810" y="636"/>
                    <a:pt x="758" y="6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23">
              <a:extLst>
                <a:ext uri="{FF2B5EF4-FFF2-40B4-BE49-F238E27FC236}">
                  <a16:creationId xmlns:a16="http://schemas.microsoft.com/office/drawing/2014/main" xmlns="" id="{4EF0630D-B060-4078-9FA2-4937CA85A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076" y="2457450"/>
              <a:ext cx="711200" cy="504825"/>
            </a:xfrm>
            <a:custGeom>
              <a:avLst/>
              <a:gdLst>
                <a:gd name="T0" fmla="*/ 583 w 658"/>
                <a:gd name="T1" fmla="*/ 468 h 468"/>
                <a:gd name="T2" fmla="*/ 75 w 658"/>
                <a:gd name="T3" fmla="*/ 468 h 468"/>
                <a:gd name="T4" fmla="*/ 0 w 658"/>
                <a:gd name="T5" fmla="*/ 396 h 468"/>
                <a:gd name="T6" fmla="*/ 0 w 658"/>
                <a:gd name="T7" fmla="*/ 72 h 468"/>
                <a:gd name="T8" fmla="*/ 75 w 658"/>
                <a:gd name="T9" fmla="*/ 0 h 468"/>
                <a:gd name="T10" fmla="*/ 88 w 658"/>
                <a:gd name="T11" fmla="*/ 0 h 468"/>
                <a:gd name="T12" fmla="*/ 102 w 658"/>
                <a:gd name="T13" fmla="*/ 14 h 468"/>
                <a:gd name="T14" fmla="*/ 88 w 658"/>
                <a:gd name="T15" fmla="*/ 28 h 468"/>
                <a:gd name="T16" fmla="*/ 75 w 658"/>
                <a:gd name="T17" fmla="*/ 28 h 468"/>
                <a:gd name="T18" fmla="*/ 28 w 658"/>
                <a:gd name="T19" fmla="*/ 72 h 468"/>
                <a:gd name="T20" fmla="*/ 28 w 658"/>
                <a:gd name="T21" fmla="*/ 396 h 468"/>
                <a:gd name="T22" fmla="*/ 75 w 658"/>
                <a:gd name="T23" fmla="*/ 440 h 468"/>
                <a:gd name="T24" fmla="*/ 583 w 658"/>
                <a:gd name="T25" fmla="*/ 440 h 468"/>
                <a:gd name="T26" fmla="*/ 630 w 658"/>
                <a:gd name="T27" fmla="*/ 396 h 468"/>
                <a:gd name="T28" fmla="*/ 630 w 658"/>
                <a:gd name="T29" fmla="*/ 72 h 468"/>
                <a:gd name="T30" fmla="*/ 583 w 658"/>
                <a:gd name="T31" fmla="*/ 28 h 468"/>
                <a:gd name="T32" fmla="*/ 153 w 658"/>
                <a:gd name="T33" fmla="*/ 28 h 468"/>
                <a:gd name="T34" fmla="*/ 139 w 658"/>
                <a:gd name="T35" fmla="*/ 14 h 468"/>
                <a:gd name="T36" fmla="*/ 153 w 658"/>
                <a:gd name="T37" fmla="*/ 0 h 468"/>
                <a:gd name="T38" fmla="*/ 583 w 658"/>
                <a:gd name="T39" fmla="*/ 0 h 468"/>
                <a:gd name="T40" fmla="*/ 658 w 658"/>
                <a:gd name="T41" fmla="*/ 72 h 468"/>
                <a:gd name="T42" fmla="*/ 658 w 658"/>
                <a:gd name="T43" fmla="*/ 396 h 468"/>
                <a:gd name="T44" fmla="*/ 583 w 658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58" h="468">
                  <a:moveTo>
                    <a:pt x="583" y="468"/>
                  </a:moveTo>
                  <a:cubicBezTo>
                    <a:pt x="75" y="468"/>
                    <a:pt x="75" y="468"/>
                    <a:pt x="75" y="468"/>
                  </a:cubicBezTo>
                  <a:cubicBezTo>
                    <a:pt x="34" y="468"/>
                    <a:pt x="0" y="436"/>
                    <a:pt x="0" y="39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32"/>
                    <a:pt x="34" y="0"/>
                    <a:pt x="75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6" y="0"/>
                    <a:pt x="102" y="6"/>
                    <a:pt x="102" y="14"/>
                  </a:cubicBezTo>
                  <a:cubicBezTo>
                    <a:pt x="102" y="22"/>
                    <a:pt x="96" y="28"/>
                    <a:pt x="88" y="28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49" y="28"/>
                    <a:pt x="28" y="48"/>
                    <a:pt x="28" y="72"/>
                  </a:cubicBezTo>
                  <a:cubicBezTo>
                    <a:pt x="28" y="396"/>
                    <a:pt x="28" y="396"/>
                    <a:pt x="28" y="396"/>
                  </a:cubicBezTo>
                  <a:cubicBezTo>
                    <a:pt x="28" y="420"/>
                    <a:pt x="49" y="440"/>
                    <a:pt x="75" y="440"/>
                  </a:cubicBezTo>
                  <a:cubicBezTo>
                    <a:pt x="583" y="440"/>
                    <a:pt x="583" y="440"/>
                    <a:pt x="583" y="440"/>
                  </a:cubicBezTo>
                  <a:cubicBezTo>
                    <a:pt x="609" y="440"/>
                    <a:pt x="630" y="420"/>
                    <a:pt x="630" y="396"/>
                  </a:cubicBezTo>
                  <a:cubicBezTo>
                    <a:pt x="630" y="72"/>
                    <a:pt x="630" y="72"/>
                    <a:pt x="630" y="72"/>
                  </a:cubicBezTo>
                  <a:cubicBezTo>
                    <a:pt x="630" y="48"/>
                    <a:pt x="609" y="28"/>
                    <a:pt x="58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45" y="28"/>
                    <a:pt x="139" y="22"/>
                    <a:pt x="139" y="14"/>
                  </a:cubicBezTo>
                  <a:cubicBezTo>
                    <a:pt x="139" y="6"/>
                    <a:pt x="145" y="0"/>
                    <a:pt x="15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4" y="0"/>
                    <a:pt x="658" y="32"/>
                    <a:pt x="658" y="72"/>
                  </a:cubicBezTo>
                  <a:cubicBezTo>
                    <a:pt x="658" y="396"/>
                    <a:pt x="658" y="396"/>
                    <a:pt x="658" y="396"/>
                  </a:cubicBezTo>
                  <a:cubicBezTo>
                    <a:pt x="658" y="436"/>
                    <a:pt x="624" y="468"/>
                    <a:pt x="583" y="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17891"/>
              </p:ext>
            </p:extLst>
          </p:nvPr>
        </p:nvGraphicFramePr>
        <p:xfrm>
          <a:off x="3378210" y="2830664"/>
          <a:ext cx="2261096" cy="647700"/>
        </p:xfrm>
        <a:graphic>
          <a:graphicData uri="http://schemas.openxmlformats.org/drawingml/2006/table">
            <a:tbl>
              <a:tblPr/>
              <a:tblGrid>
                <a:gridCol w="565274"/>
                <a:gridCol w="565274"/>
                <a:gridCol w="565274"/>
                <a:gridCol w="565274"/>
              </a:tblGrid>
              <a:tr h="681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681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평가효율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5B9B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1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순가정지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12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5B9B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0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</a:t>
            </a:r>
            <a:r>
              <a:rPr lang="ko-KR" altLang="en-US" b="1" dirty="0" smtClean="0">
                <a:latin typeface="+mn-ea"/>
              </a:rPr>
              <a:t>상반기 과제 현황 및 하반기 목표 유지관리</a:t>
            </a:r>
            <a:r>
              <a:rPr lang="en-US" altLang="ko-KR" b="1" dirty="0" smtClean="0">
                <a:latin typeface="+mn-ea"/>
              </a:rPr>
              <a:t> 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29044"/>
              </p:ext>
            </p:extLst>
          </p:nvPr>
        </p:nvGraphicFramePr>
        <p:xfrm>
          <a:off x="3378210" y="3861476"/>
          <a:ext cx="2233616" cy="1272516"/>
        </p:xfrm>
        <a:graphic>
          <a:graphicData uri="http://schemas.openxmlformats.org/drawingml/2006/table">
            <a:tbl>
              <a:tblPr/>
              <a:tblGrid>
                <a:gridCol w="558404"/>
                <a:gridCol w="558404"/>
                <a:gridCol w="558404"/>
                <a:gridCol w="558404"/>
              </a:tblGrid>
              <a:tr h="1817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181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평가효율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5B9B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순가정지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5B9B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5B9B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평가효율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5B9B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순가정지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78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5B9BD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직사각형 32"/>
          <p:cNvSpPr/>
          <p:nvPr/>
        </p:nvSpPr>
        <p:spPr>
          <a:xfrm rot="2099097">
            <a:off x="4163590" y="4171337"/>
            <a:ext cx="648072" cy="216024"/>
          </a:xfrm>
          <a:prstGeom prst="rect">
            <a:avLst/>
          </a:prstGeom>
          <a:solidFill>
            <a:schemeClr val="accent3">
              <a:lumMod val="20000"/>
              <a:lumOff val="80000"/>
              <a:alpha val="51000"/>
            </a:schemeClr>
          </a:solidFill>
          <a:ln w="12700">
            <a:solidFill>
              <a:schemeClr val="accent3">
                <a:alpha val="39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rgbClr val="0000FF"/>
                </a:solidFill>
              </a:rPr>
              <a:t>AXIAL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 rot="2099097">
            <a:off x="4170616" y="4733763"/>
            <a:ext cx="648072" cy="216024"/>
          </a:xfrm>
          <a:prstGeom prst="rect">
            <a:avLst/>
          </a:prstGeom>
          <a:solidFill>
            <a:schemeClr val="accent3">
              <a:lumMod val="20000"/>
              <a:lumOff val="80000"/>
              <a:alpha val="51000"/>
            </a:schemeClr>
          </a:solidFill>
          <a:ln w="12700">
            <a:solidFill>
              <a:schemeClr val="accent3">
                <a:alpha val="39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rgbClr val="0000FF"/>
                </a:solidFill>
              </a:rPr>
              <a:t>RADIAL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cxnSp>
        <p:nvCxnSpPr>
          <p:cNvPr id="35" name="꺾인 연결선 34"/>
          <p:cNvCxnSpPr>
            <a:stCxn id="25" idx="3"/>
            <a:endCxn id="32" idx="1"/>
          </p:cNvCxnSpPr>
          <p:nvPr/>
        </p:nvCxnSpPr>
        <p:spPr>
          <a:xfrm flipV="1">
            <a:off x="2549684" y="4497734"/>
            <a:ext cx="828526" cy="606818"/>
          </a:xfrm>
          <a:prstGeom prst="bentConnector3">
            <a:avLst>
              <a:gd name="adj1" fmla="val 84800"/>
            </a:avLst>
          </a:prstGeom>
          <a:ln w="12700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5" idx="3"/>
            <a:endCxn id="7" idx="1"/>
          </p:cNvCxnSpPr>
          <p:nvPr/>
        </p:nvCxnSpPr>
        <p:spPr>
          <a:xfrm flipV="1">
            <a:off x="5639306" y="1662662"/>
            <a:ext cx="324110" cy="1491852"/>
          </a:xfrm>
          <a:prstGeom prst="bentConnector3">
            <a:avLst>
              <a:gd name="adj1" fmla="val 32208"/>
            </a:avLst>
          </a:prstGeom>
          <a:ln w="12700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그림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3416" y="3811486"/>
            <a:ext cx="1416896" cy="109301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65100" prst="coolSlant"/>
          </a:sp3d>
        </p:spPr>
      </p:pic>
      <p:graphicFrame>
        <p:nvGraphicFramePr>
          <p:cNvPr id="73" name="차트 7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3961569"/>
              </p:ext>
            </p:extLst>
          </p:nvPr>
        </p:nvGraphicFramePr>
        <p:xfrm>
          <a:off x="3329761" y="5186772"/>
          <a:ext cx="2368891" cy="11555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cxnSp>
        <p:nvCxnSpPr>
          <p:cNvPr id="74" name="꺾인 연결선 73"/>
          <p:cNvCxnSpPr>
            <a:stCxn id="85" idx="1"/>
            <a:endCxn id="73" idx="3"/>
          </p:cNvCxnSpPr>
          <p:nvPr/>
        </p:nvCxnSpPr>
        <p:spPr>
          <a:xfrm rot="10800000" flipV="1">
            <a:off x="5698652" y="4357991"/>
            <a:ext cx="264764" cy="1406537"/>
          </a:xfrm>
          <a:prstGeom prst="bentConnector3">
            <a:avLst>
              <a:gd name="adj1" fmla="val 71780"/>
            </a:avLst>
          </a:prstGeom>
          <a:ln w="12700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4002522" y="1102211"/>
            <a:ext cx="970208" cy="2156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 b="1" dirty="0" smtClean="0"/>
              <a:t>실행 실적</a:t>
            </a:r>
            <a:endParaRPr lang="ko-KR" altLang="en-US" sz="1100" b="1" dirty="0"/>
          </a:p>
        </p:txBody>
      </p:sp>
      <p:pic>
        <p:nvPicPr>
          <p:cNvPr id="93" name="그림 9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8211" y="1365524"/>
            <a:ext cx="2261096" cy="1374272"/>
          </a:xfrm>
          <a:prstGeom prst="rect">
            <a:avLst/>
          </a:prstGeom>
        </p:spPr>
      </p:pic>
      <p:cxnSp>
        <p:nvCxnSpPr>
          <p:cNvPr id="88" name="꺾인 연결선 87"/>
          <p:cNvCxnSpPr>
            <a:stCxn id="13" idx="3"/>
            <a:endCxn id="93" idx="1"/>
          </p:cNvCxnSpPr>
          <p:nvPr/>
        </p:nvCxnSpPr>
        <p:spPr>
          <a:xfrm flipV="1">
            <a:off x="2592196" y="2052660"/>
            <a:ext cx="786015" cy="225875"/>
          </a:xfrm>
          <a:prstGeom prst="bentConnector3">
            <a:avLst>
              <a:gd name="adj1" fmla="val 81441"/>
            </a:avLst>
          </a:prstGeom>
          <a:ln w="12700"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227318" y="3565265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000" b="1" dirty="0" smtClean="0">
                <a:solidFill>
                  <a:schemeClr val="accent6"/>
                </a:solidFill>
              </a:rPr>
              <a:t>공정 별 목표 </a:t>
            </a:r>
            <a:r>
              <a:rPr lang="en-US" altLang="ko-KR" sz="1000" b="1" dirty="0" smtClean="0">
                <a:solidFill>
                  <a:schemeClr val="accent6"/>
                </a:solidFill>
              </a:rPr>
              <a:t>SMD 90% / IMT 85%</a:t>
            </a:r>
            <a:endParaRPr lang="ko-KR" altLang="en-US" sz="1000" b="1" dirty="0">
              <a:solidFill>
                <a:schemeClr val="accent6"/>
              </a:solidFill>
            </a:endParaRPr>
          </a:p>
        </p:txBody>
      </p:sp>
      <p:graphicFrame>
        <p:nvGraphicFramePr>
          <p:cNvPr id="97" name="개체 9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398316"/>
              </p:ext>
            </p:extLst>
          </p:nvPr>
        </p:nvGraphicFramePr>
        <p:xfrm>
          <a:off x="20869" y="213127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프레젠테이션" showAsIcon="1" r:id="rId13" imgW="914400" imgH="771480" progId="PowerPoint.Show.12">
                  <p:embed/>
                </p:oleObj>
              </mc:Choice>
              <mc:Fallback>
                <p:oleObj name="프레젠테이션" showAsIcon="1" r:id="rId13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869" y="213127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87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’23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70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</a:t>
            </a:r>
            <a:r>
              <a:rPr lang="ko-KR" altLang="en-US" b="1" dirty="0" smtClean="0">
                <a:latin typeface="+mn-ea"/>
              </a:rPr>
              <a:t>하반기 연계 과제 </a:t>
            </a:r>
            <a:r>
              <a:rPr lang="en-US" altLang="ko-KR" b="1" dirty="0" smtClean="0">
                <a:latin typeface="+mn-ea"/>
              </a:rPr>
              <a:t>-SMD </a:t>
            </a:r>
            <a:endParaRPr lang="en-US" altLang="ko-KR" b="1" dirty="0"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1321" y="1030064"/>
            <a:ext cx="6637182" cy="34624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ko-KR" altLang="en-US" sz="1100" b="1" dirty="0" smtClean="0">
                <a:latin typeface="+mn-ea"/>
              </a:rPr>
              <a:t>설비 성능저하 문제점 현황 및 개선 계획</a:t>
            </a:r>
            <a:endParaRPr lang="en-US" altLang="ko-KR" sz="105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03522" y="3510828"/>
            <a:ext cx="8616255" cy="2996470"/>
            <a:chOff x="1024558" y="1738030"/>
            <a:chExt cx="7363866" cy="4385949"/>
          </a:xfrm>
        </p:grpSpPr>
        <p:sp>
          <p:nvSpPr>
            <p:cNvPr id="46" name="모서리가 둥근 직사각형 45"/>
            <p:cNvSpPr/>
            <p:nvPr/>
          </p:nvSpPr>
          <p:spPr>
            <a:xfrm>
              <a:off x="3563888" y="3140968"/>
              <a:ext cx="2304256" cy="2952328"/>
            </a:xfrm>
            <a:prstGeom prst="roundRect">
              <a:avLst>
                <a:gd name="adj" fmla="val 618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6084168" y="3140968"/>
              <a:ext cx="2304256" cy="2952328"/>
            </a:xfrm>
            <a:prstGeom prst="roundRect">
              <a:avLst>
                <a:gd name="adj" fmla="val 618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024558" y="3140968"/>
              <a:ext cx="2304256" cy="2952328"/>
            </a:xfrm>
            <a:prstGeom prst="roundRect">
              <a:avLst>
                <a:gd name="adj" fmla="val 6183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smtClean="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1024558" y="2511946"/>
              <a:ext cx="2304256" cy="576064"/>
            </a:xfrm>
            <a:prstGeom prst="roundRect">
              <a:avLst>
                <a:gd name="adj" fmla="val 28505"/>
              </a:avLst>
            </a:prstGeom>
            <a:gradFill>
              <a:gsLst>
                <a:gs pos="0">
                  <a:srgbClr val="002060"/>
                </a:gs>
                <a:gs pos="65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63500" dist="25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2" name="Rectangle 298"/>
            <p:cNvSpPr>
              <a:spLocks noChangeArrowheads="1"/>
            </p:cNvSpPr>
            <p:nvPr/>
          </p:nvSpPr>
          <p:spPr bwMode="auto">
            <a:xfrm>
              <a:off x="2627784" y="1738030"/>
              <a:ext cx="3908425" cy="3603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0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MOUNT </a:t>
              </a:r>
              <a:r>
                <a:rPr kumimoji="1" lang="ko-KR" altLang="en-US" sz="10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성능 복원 </a:t>
              </a:r>
              <a:endParaRPr kumimoji="1" lang="en-US" altLang="ko-KR" sz="1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endParaRPr>
            </a:p>
          </p:txBody>
        </p:sp>
        <p:sp>
          <p:nvSpPr>
            <p:cNvPr id="53" name="Rectangle 299"/>
            <p:cNvSpPr>
              <a:spLocks noChangeArrowheads="1"/>
            </p:cNvSpPr>
            <p:nvPr/>
          </p:nvSpPr>
          <p:spPr bwMode="auto">
            <a:xfrm>
              <a:off x="1086298" y="2581973"/>
              <a:ext cx="2180776" cy="405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설비 </a:t>
              </a:r>
              <a:r>
                <a:rPr kumimoji="1" lang="en-US" altLang="ko-KR" sz="12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LINE</a:t>
              </a:r>
              <a:endParaRPr kumimoji="1" lang="ko-KR" altLang="ko-KR" sz="12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endParaRPr>
            </a:p>
          </p:txBody>
        </p:sp>
        <p:sp>
          <p:nvSpPr>
            <p:cNvPr id="54" name="Rectangle 302"/>
            <p:cNvSpPr>
              <a:spLocks noChangeArrowheads="1"/>
            </p:cNvSpPr>
            <p:nvPr/>
          </p:nvSpPr>
          <p:spPr bwMode="auto">
            <a:xfrm>
              <a:off x="1101381" y="3208893"/>
              <a:ext cx="219868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</a:pPr>
              <a:r>
                <a:rPr kumimoji="1"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주요 세부 개선 항목 </a:t>
              </a:r>
              <a:endParaRPr kumimoji="1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3563888" y="2511946"/>
              <a:ext cx="2304256" cy="576064"/>
            </a:xfrm>
            <a:prstGeom prst="roundRect">
              <a:avLst>
                <a:gd name="adj" fmla="val 28505"/>
              </a:avLst>
            </a:prstGeom>
            <a:gradFill>
              <a:gsLst>
                <a:gs pos="0">
                  <a:srgbClr val="106A86"/>
                </a:gs>
                <a:gs pos="65000">
                  <a:srgbClr val="30D2E8"/>
                </a:gs>
                <a:gs pos="100000">
                  <a:srgbClr val="A1E9FF"/>
                </a:gs>
              </a:gsLst>
              <a:lin ang="5400000" scaled="0"/>
            </a:gradFill>
            <a:ln>
              <a:noFill/>
            </a:ln>
            <a:effectLst>
              <a:innerShdw blurRad="63500" dist="25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Rectangle 299"/>
            <p:cNvSpPr>
              <a:spLocks noChangeArrowheads="1"/>
            </p:cNvSpPr>
            <p:nvPr/>
          </p:nvSpPr>
          <p:spPr bwMode="auto">
            <a:xfrm>
              <a:off x="3576191" y="2617862"/>
              <a:ext cx="2258046" cy="382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WORST MODEL </a:t>
              </a:r>
              <a:r>
                <a:rPr kumimoji="1" lang="ko-KR" altLang="en-US" sz="1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유실 개선</a:t>
              </a:r>
              <a:endParaRPr kumimoji="1" lang="ko-KR" altLang="ko-KR" sz="11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6065118" y="2511946"/>
              <a:ext cx="2304256" cy="576064"/>
            </a:xfrm>
            <a:prstGeom prst="roundRect">
              <a:avLst>
                <a:gd name="adj" fmla="val 28505"/>
              </a:avLst>
            </a:prstGeom>
            <a:gradFill>
              <a:gsLst>
                <a:gs pos="0">
                  <a:srgbClr val="002060"/>
                </a:gs>
                <a:gs pos="65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63500" dist="254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3" name="Rectangle 299"/>
            <p:cNvSpPr>
              <a:spLocks noChangeArrowheads="1"/>
            </p:cNvSpPr>
            <p:nvPr/>
          </p:nvSpPr>
          <p:spPr bwMode="auto">
            <a:xfrm>
              <a:off x="6077421" y="2617862"/>
              <a:ext cx="2258046" cy="3829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ONE POINT </a:t>
              </a:r>
              <a:r>
                <a:rPr kumimoji="1" lang="ko-KR" altLang="en-US" sz="1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개선 활동</a:t>
              </a:r>
              <a:endParaRPr kumimoji="1" lang="ko-KR" altLang="ko-KR" sz="11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endParaRPr>
            </a:p>
          </p:txBody>
        </p:sp>
        <p:sp>
          <p:nvSpPr>
            <p:cNvPr id="64" name="Rectangle 302"/>
            <p:cNvSpPr>
              <a:spLocks noChangeArrowheads="1"/>
            </p:cNvSpPr>
            <p:nvPr/>
          </p:nvSpPr>
          <p:spPr bwMode="auto">
            <a:xfrm>
              <a:off x="3601988" y="3221062"/>
              <a:ext cx="2266156" cy="3603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</a:pPr>
              <a:r>
                <a:rPr kumimoji="1"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SHEET LINE</a:t>
              </a:r>
              <a:r>
                <a:rPr kumimoji="1"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별 </a:t>
              </a:r>
              <a:r>
                <a:rPr kumimoji="1"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WORST </a:t>
              </a:r>
              <a:r>
                <a:rPr kumimoji="1"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개선관리</a:t>
              </a:r>
              <a:endParaRPr kumimoji="1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endParaRPr>
            </a:p>
          </p:txBody>
        </p:sp>
        <p:sp>
          <p:nvSpPr>
            <p:cNvPr id="65" name="Rectangle 302"/>
            <p:cNvSpPr>
              <a:spLocks noChangeArrowheads="1"/>
            </p:cNvSpPr>
            <p:nvPr/>
          </p:nvSpPr>
          <p:spPr bwMode="auto">
            <a:xfrm>
              <a:off x="6142805" y="3212125"/>
              <a:ext cx="2198688" cy="36933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v"/>
              </a:pPr>
              <a:r>
                <a:rPr kumimoji="1" lang="ko-KR" altLang="en-US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개선 활동 </a:t>
              </a:r>
              <a:r>
                <a:rPr kumimoji="1"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PROCESS</a:t>
              </a:r>
              <a:endParaRPr kumimoji="1" lang="ko-KR" altLang="ko-KR" sz="10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굴림" pitchFamily="50" charset="-127"/>
              </a:endParaRPr>
            </a:p>
          </p:txBody>
        </p:sp>
        <p:pic>
          <p:nvPicPr>
            <p:cNvPr id="58" name="Picture 312" descr="Untitled-1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672135" y="5157192"/>
              <a:ext cx="1128712" cy="966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313" descr="Untitled-12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5125068" y="5120564"/>
              <a:ext cx="1130300" cy="966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68" name="표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758686"/>
              </p:ext>
            </p:extLst>
          </p:nvPr>
        </p:nvGraphicFramePr>
        <p:xfrm>
          <a:off x="323528" y="1376313"/>
          <a:ext cx="8319928" cy="1087741"/>
        </p:xfrm>
        <a:graphic>
          <a:graphicData uri="http://schemas.openxmlformats.org/drawingml/2006/table">
            <a:tbl>
              <a:tblPr/>
              <a:tblGrid>
                <a:gridCol w="921644"/>
                <a:gridCol w="921644"/>
                <a:gridCol w="921644"/>
                <a:gridCol w="921644"/>
                <a:gridCol w="921644"/>
                <a:gridCol w="1072456"/>
                <a:gridCol w="1244219"/>
                <a:gridCol w="1395033"/>
              </a:tblGrid>
              <a:tr h="1543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SERI_NO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사용년수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2314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Y31507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2014-04-01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복원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4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Y30456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2013-10-01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14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Y24098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2010-06-01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145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Y31508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2014-04-01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9" name="그룹 98"/>
          <p:cNvGrpSpPr/>
          <p:nvPr/>
        </p:nvGrpSpPr>
        <p:grpSpPr>
          <a:xfrm>
            <a:off x="314666" y="3196244"/>
            <a:ext cx="8616256" cy="1059573"/>
            <a:chOff x="300223" y="2411825"/>
            <a:chExt cx="8616256" cy="1059573"/>
          </a:xfrm>
        </p:grpSpPr>
        <p:grpSp>
          <p:nvGrpSpPr>
            <p:cNvPr id="71" name="그룹 70"/>
            <p:cNvGrpSpPr/>
            <p:nvPr/>
          </p:nvGrpSpPr>
          <p:grpSpPr>
            <a:xfrm>
              <a:off x="300223" y="2694039"/>
              <a:ext cx="8616256" cy="457447"/>
              <a:chOff x="0" y="0"/>
              <a:chExt cx="7220189" cy="364527"/>
            </a:xfrm>
          </p:grpSpPr>
          <p:sp>
            <p:nvSpPr>
              <p:cNvPr id="72" name="AutoShape 1404"/>
              <p:cNvSpPr>
                <a:spLocks noChangeArrowheads="1"/>
              </p:cNvSpPr>
              <p:nvPr/>
            </p:nvSpPr>
            <p:spPr bwMode="auto">
              <a:xfrm>
                <a:off x="0" y="37953"/>
                <a:ext cx="947406" cy="311644"/>
              </a:xfrm>
              <a:prstGeom prst="flowChartTerminator">
                <a:avLst/>
              </a:prstGeom>
              <a:gradFill>
                <a:gsLst>
                  <a:gs pos="0">
                    <a:schemeClr val="accent3"/>
                  </a:gs>
                  <a:gs pos="94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설비 순간유실</a:t>
                </a:r>
                <a:endParaRPr lang="en-US" altLang="ko-KR" sz="900" b="1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rtl="1">
                  <a:defRPr sz="1000"/>
                </a:pP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개선</a:t>
                </a:r>
                <a:endParaRPr lang="ko-KR" altLang="en-US" sz="900" b="1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73" name="AutoShape 1405"/>
              <p:cNvSpPr>
                <a:spLocks noChangeArrowheads="1"/>
              </p:cNvSpPr>
              <p:nvPr/>
            </p:nvSpPr>
            <p:spPr bwMode="auto">
              <a:xfrm>
                <a:off x="1180527" y="20308"/>
                <a:ext cx="947406" cy="321448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S/PRINT </a:t>
                </a: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조정유실</a:t>
                </a:r>
                <a:endParaRPr lang="en-US" altLang="ko-KR" sz="900" b="1" dirty="0" smtClean="0">
                  <a:solidFill>
                    <a:srgbClr val="000000"/>
                  </a:solidFill>
                  <a:latin typeface="+mn-ea"/>
                </a:endParaRPr>
              </a:p>
              <a:p>
                <a:pPr algn="ctr" rtl="1">
                  <a:defRPr sz="1000"/>
                </a:pPr>
                <a:r>
                  <a:rPr lang="en-US" altLang="ko-KR" sz="900" b="1" baseline="0" dirty="0" smtClean="0">
                    <a:solidFill>
                      <a:srgbClr val="000000"/>
                    </a:solidFill>
                    <a:latin typeface="+mn-ea"/>
                  </a:rPr>
                  <a:t>( WORST)</a:t>
                </a:r>
                <a:endParaRPr lang="en-US" altLang="ko-KR" sz="900" b="1" baseline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74" name="AutoShape 1405"/>
              <p:cNvSpPr>
                <a:spLocks noChangeArrowheads="1"/>
              </p:cNvSpPr>
              <p:nvPr/>
            </p:nvSpPr>
            <p:spPr bwMode="auto">
              <a:xfrm>
                <a:off x="2361054" y="12467"/>
                <a:ext cx="947406" cy="337130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en-US" altLang="ko-KR" sz="900" b="1" baseline="0" dirty="0" smtClean="0">
                    <a:solidFill>
                      <a:srgbClr val="000000"/>
                    </a:solidFill>
                    <a:latin typeface="+mn-ea"/>
                  </a:rPr>
                  <a:t>M</a:t>
                </a: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OUNT </a:t>
                </a: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성능</a:t>
                </a: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100%</a:t>
                </a:r>
              </a:p>
              <a:p>
                <a:pPr algn="ctr" rtl="1">
                  <a:defRPr sz="1000"/>
                </a:pPr>
                <a:r>
                  <a:rPr lang="en-US" altLang="ko-KR" sz="900" b="1" baseline="0" dirty="0" smtClean="0">
                    <a:solidFill>
                      <a:srgbClr val="000000"/>
                    </a:solidFill>
                    <a:latin typeface="+mn-ea"/>
                  </a:rPr>
                  <a:t>(</a:t>
                </a: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PM</a:t>
                </a: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유지</a:t>
                </a: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/</a:t>
                </a: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복원</a:t>
                </a: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)</a:t>
                </a:r>
                <a:endParaRPr lang="en-US" altLang="ko-KR" sz="900" b="1" baseline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75" name="AutoShape 1405"/>
              <p:cNvSpPr>
                <a:spLocks noChangeArrowheads="1"/>
              </p:cNvSpPr>
              <p:nvPr/>
            </p:nvSpPr>
            <p:spPr bwMode="auto">
              <a:xfrm>
                <a:off x="3537463" y="12467"/>
                <a:ext cx="947406" cy="337130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MODEL</a:t>
                </a: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별 </a:t>
                </a:r>
                <a:r>
                  <a:rPr lang="en-US" altLang="ko-KR" sz="900" b="1" dirty="0" smtClean="0">
                    <a:solidFill>
                      <a:srgbClr val="000000"/>
                    </a:solidFill>
                    <a:latin typeface="+mn-ea"/>
                  </a:rPr>
                  <a:t>C/T</a:t>
                </a:r>
              </a:p>
              <a:p>
                <a:pPr algn="ctr" rtl="1">
                  <a:defRPr sz="1000"/>
                </a:pPr>
                <a:r>
                  <a:rPr lang="ko-KR" altLang="en-US" sz="900" b="1" dirty="0" smtClean="0">
                    <a:solidFill>
                      <a:srgbClr val="000000"/>
                    </a:solidFill>
                    <a:latin typeface="+mn-ea"/>
                  </a:rPr>
                  <a:t>중점 관리운영</a:t>
                </a:r>
                <a:endParaRPr lang="en-US" altLang="ko-KR" sz="900" b="1" baseline="0" dirty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76" name="AutoShape 1405"/>
              <p:cNvSpPr>
                <a:spLocks noChangeArrowheads="1"/>
              </p:cNvSpPr>
              <p:nvPr/>
            </p:nvSpPr>
            <p:spPr bwMode="auto">
              <a:xfrm>
                <a:off x="4717990" y="20309"/>
                <a:ext cx="947406" cy="329288"/>
              </a:xfrm>
              <a:prstGeom prst="flowChartProcess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74000">
                    <a:schemeClr val="accent6">
                      <a:lumMod val="45000"/>
                      <a:lumOff val="55000"/>
                    </a:schemeClr>
                  </a:gs>
                  <a:gs pos="8300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r>
                  <a:rPr lang="en-US" altLang="ko-KR" sz="900" b="1" baseline="0">
                    <a:solidFill>
                      <a:srgbClr val="000000"/>
                    </a:solidFill>
                    <a:latin typeface="+mn-ea"/>
                  </a:rPr>
                  <a:t>ONE POINT</a:t>
                </a:r>
              </a:p>
              <a:p>
                <a:pPr algn="ctr" rtl="1">
                  <a:defRPr sz="1000"/>
                </a:pPr>
                <a:r>
                  <a:rPr lang="ko-KR" altLang="en-US" sz="900" b="1" baseline="0">
                    <a:solidFill>
                      <a:srgbClr val="000000"/>
                    </a:solidFill>
                    <a:latin typeface="+mn-ea"/>
                  </a:rPr>
                  <a:t>개선 활동</a:t>
                </a:r>
                <a:endParaRPr lang="en-US" altLang="ko-KR" sz="900" b="1" baseline="0">
                  <a:solidFill>
                    <a:srgbClr val="000000"/>
                  </a:solidFill>
                  <a:latin typeface="+mn-ea"/>
                </a:endParaRPr>
              </a:p>
            </p:txBody>
          </p:sp>
          <p:sp>
            <p:nvSpPr>
              <p:cNvPr id="77" name="AutoShape 1415"/>
              <p:cNvSpPr>
                <a:spLocks noChangeArrowheads="1"/>
              </p:cNvSpPr>
              <p:nvPr/>
            </p:nvSpPr>
            <p:spPr bwMode="auto">
              <a:xfrm>
                <a:off x="5993395" y="0"/>
                <a:ext cx="1226794" cy="364527"/>
              </a:xfrm>
              <a:prstGeom prst="flowChartTerminator">
                <a:avLst/>
              </a:prstGeom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27432" tIns="18288" rIns="27432" bIns="18288" anchor="ctr" upright="1"/>
              <a:lstStyle>
                <a:lvl1pPr marL="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rtl="1">
                  <a:defRPr sz="1000"/>
                </a:pPr>
                <a:endParaRPr lang="en-US" altLang="ko-KR" sz="900" b="1">
                  <a:solidFill>
                    <a:schemeClr val="tx2"/>
                  </a:solidFill>
                  <a:latin typeface="+mn-ea"/>
                </a:endParaRPr>
              </a:p>
              <a:p>
                <a:pPr algn="ctr" rtl="1">
                  <a:defRPr sz="1000"/>
                </a:pPr>
                <a:r>
                  <a:rPr lang="ko-KR" altLang="en-US" sz="900" b="1">
                    <a:solidFill>
                      <a:schemeClr val="tx2"/>
                    </a:solidFill>
                    <a:latin typeface="+mn-ea"/>
                  </a:rPr>
                  <a:t>유효성 평가</a:t>
                </a:r>
                <a:endParaRPr lang="en-US" altLang="ko-KR" sz="900" b="1">
                  <a:solidFill>
                    <a:schemeClr val="tx2"/>
                  </a:solidFill>
                  <a:latin typeface="+mn-ea"/>
                </a:endParaRPr>
              </a:p>
              <a:p>
                <a:pPr algn="ctr" rtl="1">
                  <a:defRPr sz="1000"/>
                </a:pPr>
                <a:r>
                  <a:rPr lang="ko-KR" altLang="en-US" sz="900" b="1">
                    <a:solidFill>
                      <a:schemeClr val="tx2"/>
                    </a:solidFill>
                    <a:latin typeface="+mn-ea"/>
                  </a:rPr>
                  <a:t>목표 효율 관리</a:t>
                </a:r>
                <a:endParaRPr lang="en-US" altLang="ko-KR" sz="900" b="1">
                  <a:solidFill>
                    <a:schemeClr val="tx2"/>
                  </a:solidFill>
                  <a:latin typeface="+mn-ea"/>
                </a:endParaRPr>
              </a:p>
              <a:p>
                <a:pPr algn="ctr" rtl="1">
                  <a:defRPr sz="1000"/>
                </a:pPr>
                <a:endParaRPr lang="ko-KR" altLang="en-US" sz="900" b="1">
                  <a:solidFill>
                    <a:schemeClr val="tx2"/>
                  </a:solidFill>
                  <a:latin typeface="+mn-ea"/>
                </a:endParaRPr>
              </a:p>
            </p:txBody>
          </p:sp>
        </p:grpSp>
        <p:pic>
          <p:nvPicPr>
            <p:cNvPr id="78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986078" y="2604755"/>
              <a:ext cx="1049535" cy="683752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6">
                  <a:alpha val="0"/>
                </a:schemeClr>
              </a:glow>
            </a:effectLst>
            <a:extLst/>
          </p:spPr>
        </p:pic>
        <p:pic>
          <p:nvPicPr>
            <p:cNvPr id="79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6680074" y="2594717"/>
              <a:ext cx="1049535" cy="683752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6">
                  <a:alpha val="0"/>
                </a:schemeClr>
              </a:glow>
            </a:effectLst>
            <a:extLst/>
          </p:spPr>
        </p:pic>
        <p:sp>
          <p:nvSpPr>
            <p:cNvPr id="80" name="왼쪽/오른쪽 화살표 79"/>
            <p:cNvSpPr/>
            <p:nvPr/>
          </p:nvSpPr>
          <p:spPr>
            <a:xfrm>
              <a:off x="2839605" y="2858596"/>
              <a:ext cx="273283" cy="13555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왼쪽/오른쪽 화살표 80"/>
            <p:cNvSpPr/>
            <p:nvPr/>
          </p:nvSpPr>
          <p:spPr>
            <a:xfrm>
              <a:off x="4243480" y="2868815"/>
              <a:ext cx="273283" cy="135555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오른쪽 화살표 81"/>
            <p:cNvSpPr/>
            <p:nvPr/>
          </p:nvSpPr>
          <p:spPr>
            <a:xfrm>
              <a:off x="5684687" y="2841751"/>
              <a:ext cx="213360" cy="2043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93411" y="4830663"/>
            <a:ext cx="2514214" cy="1522741"/>
            <a:chOff x="0" y="0"/>
            <a:chExt cx="5728742" cy="1076325"/>
          </a:xfrm>
        </p:grpSpPr>
        <p:sp>
          <p:nvSpPr>
            <p:cNvPr id="84" name="Rectangle 15" descr="좁은 수평선"/>
            <p:cNvSpPr>
              <a:spLocks noChangeArrowheads="1"/>
            </p:cNvSpPr>
            <p:nvPr/>
          </p:nvSpPr>
          <p:spPr bwMode="auto">
            <a:xfrm>
              <a:off x="0" y="0"/>
              <a:ext cx="339832" cy="10763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800" b="1">
                  <a:solidFill>
                    <a:prstClr val="black"/>
                  </a:solidFill>
                  <a:latin typeface="+mn-ea"/>
                </a:rPr>
                <a:t>항 목</a:t>
              </a:r>
              <a:endParaRPr kumimoji="1" lang="en-US" altLang="ko-KR" sz="800" b="1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1979258" y="255155"/>
              <a:ext cx="3749484" cy="248426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800" b="1" baseline="0" dirty="0">
                  <a:solidFill>
                    <a:srgbClr val="FF0000"/>
                  </a:solidFill>
                  <a:latin typeface="+mn-ea"/>
                </a:rPr>
                <a:t>자재교환 </a:t>
              </a:r>
              <a:r>
                <a:rPr kumimoji="1" lang="en-US" altLang="ko-KR" sz="800" b="1" baseline="0" dirty="0">
                  <a:solidFill>
                    <a:srgbClr val="FF0000"/>
                  </a:solidFill>
                  <a:latin typeface="+mn-ea"/>
                </a:rPr>
                <a:t>/ </a:t>
              </a:r>
              <a:r>
                <a:rPr kumimoji="1" lang="ko-KR" altLang="en-US" sz="800" b="1" baseline="0" dirty="0">
                  <a:solidFill>
                    <a:srgbClr val="FF0000"/>
                  </a:solidFill>
                  <a:latin typeface="+mn-ea"/>
                </a:rPr>
                <a:t>흡장착 </a:t>
              </a:r>
              <a:r>
                <a:rPr kumimoji="1" lang="en-US" altLang="ko-KR" sz="800" b="1" baseline="0" dirty="0">
                  <a:solidFill>
                    <a:srgbClr val="FF0000"/>
                  </a:solidFill>
                  <a:latin typeface="+mn-ea"/>
                </a:rPr>
                <a:t>/ L.O.B / OP </a:t>
              </a:r>
              <a:r>
                <a:rPr kumimoji="1" lang="ko-KR" altLang="en-US" sz="800" b="1" baseline="0" dirty="0">
                  <a:solidFill>
                    <a:srgbClr val="FF0000"/>
                  </a:solidFill>
                  <a:latin typeface="+mn-ea"/>
                </a:rPr>
                <a:t>역량 </a:t>
              </a:r>
              <a:r>
                <a:rPr kumimoji="1" lang="ko-KR" altLang="en-US" sz="800" b="1" dirty="0">
                  <a:solidFill>
                    <a:srgbClr val="FF0000"/>
                  </a:solidFill>
                  <a:latin typeface="+mn-ea"/>
                </a:rPr>
                <a:t> </a:t>
              </a:r>
            </a:p>
          </p:txBody>
        </p:sp>
        <p:sp>
          <p:nvSpPr>
            <p:cNvPr id="86" name="Rectangle 15"/>
            <p:cNvSpPr>
              <a:spLocks noChangeArrowheads="1"/>
            </p:cNvSpPr>
            <p:nvPr/>
          </p:nvSpPr>
          <p:spPr bwMode="auto">
            <a:xfrm>
              <a:off x="1979258" y="812447"/>
              <a:ext cx="3749484" cy="248426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다 품종 </a:t>
              </a:r>
              <a:r>
                <a:rPr kumimoji="1" lang="en-US" altLang="ko-KR" sz="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LINE / </a:t>
              </a:r>
              <a:r>
                <a:rPr kumimoji="1" lang="ko-KR" altLang="en-US" sz="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주력 </a:t>
              </a:r>
              <a:r>
                <a:rPr kumimoji="1" lang="en-US" altLang="ko-KR" sz="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MODEL / FEEDER</a:t>
              </a:r>
              <a:r>
                <a:rPr kumimoji="1" lang="en-US" altLang="ko-KR" sz="8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8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부품 교체 </a:t>
              </a:r>
              <a:r>
                <a:rPr kumimoji="1" lang="en-US" altLang="ko-KR" sz="8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 PRINT SETTING</a:t>
              </a:r>
              <a:r>
                <a:rPr kumimoji="1" lang="ko-KR" altLang="en-US" sz="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</a:p>
          </p:txBody>
        </p:sp>
        <p:cxnSp>
          <p:nvCxnSpPr>
            <p:cNvPr id="87" name="AutoShape 129"/>
            <p:cNvCxnSpPr>
              <a:cxnSpLocks noChangeShapeType="1"/>
              <a:stCxn id="89" idx="3"/>
              <a:endCxn id="86" idx="1"/>
            </p:cNvCxnSpPr>
            <p:nvPr/>
          </p:nvCxnSpPr>
          <p:spPr bwMode="auto">
            <a:xfrm>
              <a:off x="1541882" y="934716"/>
              <a:ext cx="437376" cy="1944"/>
            </a:xfrm>
            <a:prstGeom prst="straightConnector1">
              <a:avLst/>
            </a:prstGeom>
            <a:ln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15"/>
            <p:cNvSpPr>
              <a:spLocks noChangeArrowheads="1"/>
            </p:cNvSpPr>
            <p:nvPr/>
          </p:nvSpPr>
          <p:spPr bwMode="auto">
            <a:xfrm>
              <a:off x="464818" y="256133"/>
              <a:ext cx="1077064" cy="247155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75000"/>
              </a:pPr>
              <a:r>
                <a:rPr lang="ko-KR" altLang="en-US" sz="800" b="1" dirty="0">
                  <a:solidFill>
                    <a:srgbClr val="FF0000"/>
                  </a:solidFill>
                  <a:latin typeface="+mn-ea"/>
                </a:rPr>
                <a:t>순간정지</a:t>
              </a:r>
              <a:endParaRPr lang="en-US" altLang="ko-KR" sz="8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89" name="Rectangle 15"/>
            <p:cNvSpPr>
              <a:spLocks noChangeArrowheads="1"/>
            </p:cNvSpPr>
            <p:nvPr/>
          </p:nvSpPr>
          <p:spPr bwMode="auto">
            <a:xfrm>
              <a:off x="464818" y="811138"/>
              <a:ext cx="1077064" cy="247155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75000"/>
              </a:pPr>
              <a:r>
                <a:rPr lang="ko-KR" altLang="en-US" sz="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기종변경</a:t>
              </a:r>
              <a:endParaRPr lang="en-US" altLang="ko-KR" sz="8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0" name="Rectangle 15"/>
            <p:cNvSpPr>
              <a:spLocks noChangeArrowheads="1"/>
            </p:cNvSpPr>
            <p:nvPr/>
          </p:nvSpPr>
          <p:spPr bwMode="auto">
            <a:xfrm>
              <a:off x="1979258" y="535067"/>
              <a:ext cx="3749484" cy="248426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800" b="1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PRINT </a:t>
              </a:r>
              <a:r>
                <a:rPr kumimoji="1" lang="ko-KR" altLang="en-US" sz="800" b="1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조정 </a:t>
              </a:r>
              <a:r>
                <a:rPr kumimoji="1" lang="en-US" altLang="ko-KR" sz="800" b="1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 ERROR &amp; </a:t>
              </a:r>
              <a:r>
                <a:rPr kumimoji="1" lang="ko-KR" altLang="en-US" sz="800" b="1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불량 조치 </a:t>
              </a:r>
              <a:r>
                <a:rPr kumimoji="1" lang="en-US" altLang="ko-KR" sz="800" b="1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 MOUNTER </a:t>
              </a:r>
              <a:r>
                <a:rPr kumimoji="1" lang="ko-KR" altLang="en-US" sz="800" b="1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kumimoji="1" lang="en-US" altLang="ko-KR" sz="800" b="1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endParaRPr kumimoji="1" lang="ko-KR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91" name="모서리가 둥근 직사각형 90"/>
            <p:cNvSpPr/>
            <p:nvPr/>
          </p:nvSpPr>
          <p:spPr>
            <a:xfrm>
              <a:off x="1979258" y="0"/>
              <a:ext cx="3749484" cy="22217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800" b="1" dirty="0" smtClean="0">
                  <a:solidFill>
                    <a:srgbClr val="FF0000"/>
                  </a:solidFill>
                  <a:latin typeface="+mn-ea"/>
                  <a:cs typeface="Arial" pitchFamily="34" charset="0"/>
                </a:rPr>
                <a:t>PRINT </a:t>
              </a:r>
              <a:r>
                <a:rPr kumimoji="1" lang="ko-KR" altLang="en-US" sz="800" b="1" dirty="0" smtClean="0">
                  <a:solidFill>
                    <a:srgbClr val="FF0000"/>
                  </a:solidFill>
                  <a:latin typeface="+mn-ea"/>
                  <a:cs typeface="Arial" pitchFamily="34" charset="0"/>
                </a:rPr>
                <a:t>조정 유실 </a:t>
              </a:r>
              <a:r>
                <a:rPr kumimoji="1" lang="en-US" altLang="ko-KR" sz="800" b="1" dirty="0" smtClean="0">
                  <a:solidFill>
                    <a:srgbClr val="FF0000"/>
                  </a:solidFill>
                  <a:latin typeface="+mn-ea"/>
                  <a:cs typeface="Arial" pitchFamily="34" charset="0"/>
                </a:rPr>
                <a:t>/PG </a:t>
              </a:r>
              <a:r>
                <a:rPr kumimoji="1" lang="ko-KR" altLang="en-US" sz="800" b="1" dirty="0" smtClean="0">
                  <a:solidFill>
                    <a:srgbClr val="FF0000"/>
                  </a:solidFill>
                  <a:latin typeface="+mn-ea"/>
                  <a:cs typeface="Arial" pitchFamily="34" charset="0"/>
                </a:rPr>
                <a:t>부적합</a:t>
              </a:r>
              <a:r>
                <a:rPr kumimoji="1" lang="en-US" altLang="ko-KR" sz="800" b="1" dirty="0" smtClean="0">
                  <a:solidFill>
                    <a:srgbClr val="FF0000"/>
                  </a:solidFill>
                  <a:latin typeface="+mn-ea"/>
                  <a:cs typeface="Arial" pitchFamily="34" charset="0"/>
                </a:rPr>
                <a:t>/ MOUNT</a:t>
              </a:r>
              <a:r>
                <a:rPr kumimoji="1" lang="ko-KR" altLang="en-US" sz="800" b="1" dirty="0" smtClean="0">
                  <a:solidFill>
                    <a:srgbClr val="FF0000"/>
                  </a:solidFill>
                  <a:latin typeface="+mn-ea"/>
                  <a:cs typeface="Arial" pitchFamily="34" charset="0"/>
                </a:rPr>
                <a:t>성능 </a:t>
              </a:r>
              <a:endParaRPr kumimoji="1" lang="ko-KR" altLang="en-US" sz="800" b="1" dirty="0">
                <a:solidFill>
                  <a:srgbClr val="FF0000"/>
                </a:solidFill>
                <a:latin typeface="+mn-ea"/>
                <a:cs typeface="Arial" pitchFamily="34" charset="0"/>
              </a:endParaRPr>
            </a:p>
          </p:txBody>
        </p:sp>
        <p:sp>
          <p:nvSpPr>
            <p:cNvPr id="92" name="모서리가 둥근 직사각형 91"/>
            <p:cNvSpPr/>
            <p:nvPr/>
          </p:nvSpPr>
          <p:spPr>
            <a:xfrm>
              <a:off x="464842" y="856"/>
              <a:ext cx="1077064" cy="2234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800" b="1" dirty="0">
                  <a:solidFill>
                    <a:srgbClr val="FF0000"/>
                  </a:solidFill>
                  <a:latin typeface="+mn-ea"/>
                  <a:cs typeface="Arial" pitchFamily="34" charset="0"/>
                </a:rPr>
                <a:t>유실 인자</a:t>
              </a:r>
              <a:endParaRPr kumimoji="1" lang="ko-KR" altLang="en-US" sz="800" b="1" dirty="0">
                <a:solidFill>
                  <a:srgbClr val="FF0000"/>
                </a:solidFill>
                <a:latin typeface="+mn-ea"/>
                <a:cs typeface="Arial" pitchFamily="34" charset="0"/>
              </a:endParaRPr>
            </a:p>
          </p:txBody>
        </p:sp>
        <p:cxnSp>
          <p:nvCxnSpPr>
            <p:cNvPr id="93" name="AutoShape 129"/>
            <p:cNvCxnSpPr>
              <a:cxnSpLocks noChangeShapeType="1"/>
              <a:stCxn id="88" idx="3"/>
              <a:endCxn id="85" idx="1"/>
            </p:cNvCxnSpPr>
            <p:nvPr/>
          </p:nvCxnSpPr>
          <p:spPr bwMode="auto">
            <a:xfrm flipV="1">
              <a:off x="1541882" y="379368"/>
              <a:ext cx="437376" cy="343"/>
            </a:xfrm>
            <a:prstGeom prst="straightConnector1">
              <a:avLst/>
            </a:prstGeom>
            <a:ln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15"/>
            <p:cNvSpPr>
              <a:spLocks noChangeArrowheads="1"/>
            </p:cNvSpPr>
            <p:nvPr/>
          </p:nvSpPr>
          <p:spPr bwMode="auto">
            <a:xfrm>
              <a:off x="464818" y="536355"/>
              <a:ext cx="1077064" cy="247155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75000"/>
              </a:pPr>
              <a:r>
                <a:rPr lang="ko-KR" altLang="en-US" sz="8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설비고장</a:t>
              </a:r>
              <a:endParaRPr lang="en-US" altLang="ko-KR" sz="8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cxnSp>
          <p:nvCxnSpPr>
            <p:cNvPr id="95" name="AutoShape 129"/>
            <p:cNvCxnSpPr>
              <a:cxnSpLocks noChangeShapeType="1"/>
            </p:cNvCxnSpPr>
            <p:nvPr/>
          </p:nvCxnSpPr>
          <p:spPr bwMode="auto">
            <a:xfrm flipV="1">
              <a:off x="1541882" y="674643"/>
              <a:ext cx="437376" cy="343"/>
            </a:xfrm>
            <a:prstGeom prst="straightConnector1">
              <a:avLst/>
            </a:prstGeom>
            <a:ln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301" y="4824973"/>
            <a:ext cx="2582045" cy="1528431"/>
          </a:xfrm>
          <a:prstGeom prst="rect">
            <a:avLst/>
          </a:prstGeom>
        </p:spPr>
      </p:pic>
      <p:sp>
        <p:nvSpPr>
          <p:cNvPr id="97" name="모서리가 둥근 직사각형 96"/>
          <p:cNvSpPr/>
          <p:nvPr/>
        </p:nvSpPr>
        <p:spPr>
          <a:xfrm>
            <a:off x="5148064" y="4831874"/>
            <a:ext cx="219323" cy="149831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655368"/>
              </p:ext>
            </p:extLst>
          </p:nvPr>
        </p:nvGraphicFramePr>
        <p:xfrm>
          <a:off x="334209" y="2518559"/>
          <a:ext cx="5633358" cy="605903"/>
        </p:xfrm>
        <a:graphic>
          <a:graphicData uri="http://schemas.openxmlformats.org/drawingml/2006/table">
            <a:tbl>
              <a:tblPr/>
              <a:tblGrid>
                <a:gridCol w="623044"/>
                <a:gridCol w="980718"/>
                <a:gridCol w="1445117"/>
                <a:gridCol w="715347"/>
                <a:gridCol w="623044"/>
                <a:gridCol w="623044"/>
                <a:gridCol w="623044"/>
              </a:tblGrid>
              <a:tr h="263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b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b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가동효율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6102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EP-TA800UBE_VE2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10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EP-TA800XXE_VE3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2" name="직사각형 101"/>
          <p:cNvSpPr/>
          <p:nvPr/>
        </p:nvSpPr>
        <p:spPr>
          <a:xfrm>
            <a:off x="335454" y="2005166"/>
            <a:ext cx="3681318" cy="4320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104" name="꺾인 연결선 103"/>
          <p:cNvCxnSpPr>
            <a:stCxn id="102" idx="1"/>
            <a:endCxn id="101" idx="1"/>
          </p:cNvCxnSpPr>
          <p:nvPr/>
        </p:nvCxnSpPr>
        <p:spPr>
          <a:xfrm rot="10800000" flipV="1">
            <a:off x="334210" y="2221190"/>
            <a:ext cx="1245" cy="600320"/>
          </a:xfrm>
          <a:prstGeom prst="bentConnector3">
            <a:avLst>
              <a:gd name="adj1" fmla="val 7874699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그림 1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242" y="4769579"/>
            <a:ext cx="2550873" cy="1664983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5973633" y="2551636"/>
            <a:ext cx="30236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상위 점유율 </a:t>
            </a:r>
            <a:r>
              <a:rPr lang="en-US" altLang="ko-KR" sz="1000" dirty="0" smtClean="0">
                <a:latin typeface="+mn-ea"/>
              </a:rPr>
              <a:t>WORST MODEL </a:t>
            </a:r>
            <a:r>
              <a:rPr lang="ko-KR" altLang="en-US" sz="1000" dirty="0" smtClean="0">
                <a:latin typeface="+mn-ea"/>
              </a:rPr>
              <a:t>성능 정상화 </a:t>
            </a:r>
            <a:r>
              <a:rPr lang="en-US" altLang="ko-KR" sz="1000" dirty="0" smtClean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b="1" u="sng" dirty="0" smtClean="0">
                <a:latin typeface="+mn-ea"/>
              </a:rPr>
              <a:t>하반기 개선 평가</a:t>
            </a:r>
            <a:r>
              <a:rPr lang="ko-KR" altLang="en-US" sz="1000" b="1" u="sng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– </a:t>
            </a:r>
            <a:r>
              <a:rPr lang="ko-KR" altLang="en-US" sz="1000" dirty="0" err="1" smtClean="0">
                <a:latin typeface="+mn-ea"/>
              </a:rPr>
              <a:t>순가유실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6% </a:t>
            </a:r>
            <a:r>
              <a:rPr lang="ko-KR" altLang="en-US" sz="1000" dirty="0" smtClean="0">
                <a:latin typeface="+mn-ea"/>
              </a:rPr>
              <a:t>↓</a:t>
            </a:r>
            <a:r>
              <a:rPr lang="ko-KR" altLang="en-US" sz="1000" b="1" u="sng" dirty="0" smtClean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355960" y="3167822"/>
            <a:ext cx="4953015" cy="276999"/>
            <a:chOff x="0" y="0"/>
            <a:chExt cx="3514259" cy="276999"/>
          </a:xfrm>
        </p:grpSpPr>
        <p:sp>
          <p:nvSpPr>
            <p:cNvPr id="110" name="TextBox 8"/>
            <p:cNvSpPr txBox="1"/>
            <p:nvPr/>
          </p:nvSpPr>
          <p:spPr>
            <a:xfrm>
              <a:off x="86136" y="0"/>
              <a:ext cx="3428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200" b="1" dirty="0">
                  <a:latin typeface="+mj-ea"/>
                  <a:ea typeface="+mj-ea"/>
                </a:rPr>
                <a:t> </a:t>
              </a:r>
              <a:r>
                <a:rPr lang="ko-KR" altLang="en-US" sz="1200" b="1" dirty="0" smtClean="0">
                  <a:latin typeface="+mj-ea"/>
                  <a:ea typeface="+mj-ea"/>
                </a:rPr>
                <a:t>하반기 순간 유실 목표달성 개선 방향 </a:t>
              </a:r>
              <a:endParaRPr lang="ko-KR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0" y="2941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6"/>
          <a:srcRect r="7057"/>
          <a:stretch/>
        </p:blipFill>
        <p:spPr>
          <a:xfrm>
            <a:off x="7884368" y="1574453"/>
            <a:ext cx="737912" cy="349597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7"/>
          <a:srcRect r="6328"/>
          <a:stretch/>
        </p:blipFill>
        <p:spPr>
          <a:xfrm>
            <a:off x="7884368" y="1958826"/>
            <a:ext cx="737912" cy="2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2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lnSpc>
            <a:spcPct val="150000"/>
          </a:lnSpc>
          <a:defRPr sz="1000" b="1" dirty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36 beer">
    <a:dk1>
      <a:sysClr val="windowText" lastClr="000000"/>
    </a:dk1>
    <a:lt1>
      <a:sysClr val="window" lastClr="FFFFFF"/>
    </a:lt1>
    <a:dk2>
      <a:srgbClr val="262626"/>
    </a:dk2>
    <a:lt2>
      <a:srgbClr val="FFF7DD"/>
    </a:lt2>
    <a:accent1>
      <a:srgbClr val="FFC000"/>
    </a:accent1>
    <a:accent2>
      <a:srgbClr val="ED7D31"/>
    </a:accent2>
    <a:accent3>
      <a:srgbClr val="2D70D3"/>
    </a:accent3>
    <a:accent4>
      <a:srgbClr val="75C0E5"/>
    </a:accent4>
    <a:accent5>
      <a:srgbClr val="875307"/>
    </a:accent5>
    <a:accent6>
      <a:srgbClr val="262626"/>
    </a:accent6>
    <a:hlink>
      <a:srgbClr val="92D050"/>
    </a:hlink>
    <a:folHlink>
      <a:srgbClr val="C00000"/>
    </a:folHlink>
  </a:clrScheme>
  <a:fontScheme name="사용자 지정">
    <a:majorFont>
      <a:latin typeface="Calibri"/>
      <a:ea typeface="맑은 고딕"/>
      <a:cs typeface=""/>
    </a:majorFont>
    <a:minorFont>
      <a:latin typeface="Calibri Light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36 beer">
    <a:dk1>
      <a:sysClr val="windowText" lastClr="000000"/>
    </a:dk1>
    <a:lt1>
      <a:sysClr val="window" lastClr="FFFFFF"/>
    </a:lt1>
    <a:dk2>
      <a:srgbClr val="262626"/>
    </a:dk2>
    <a:lt2>
      <a:srgbClr val="FFF7DD"/>
    </a:lt2>
    <a:accent1>
      <a:srgbClr val="FFC000"/>
    </a:accent1>
    <a:accent2>
      <a:srgbClr val="ED7D31"/>
    </a:accent2>
    <a:accent3>
      <a:srgbClr val="2D70D3"/>
    </a:accent3>
    <a:accent4>
      <a:srgbClr val="75C0E5"/>
    </a:accent4>
    <a:accent5>
      <a:srgbClr val="875307"/>
    </a:accent5>
    <a:accent6>
      <a:srgbClr val="262626"/>
    </a:accent6>
    <a:hlink>
      <a:srgbClr val="92D050"/>
    </a:hlink>
    <a:folHlink>
      <a:srgbClr val="C00000"/>
    </a:folHlink>
  </a:clrScheme>
  <a:fontScheme name="사용자 지정">
    <a:majorFont>
      <a:latin typeface="Calibri"/>
      <a:ea typeface="맑은 고딕"/>
      <a:cs typeface=""/>
    </a:majorFont>
    <a:minorFont>
      <a:latin typeface="Calibri Light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36 beer">
    <a:dk1>
      <a:sysClr val="windowText" lastClr="000000"/>
    </a:dk1>
    <a:lt1>
      <a:sysClr val="window" lastClr="FFFFFF"/>
    </a:lt1>
    <a:dk2>
      <a:srgbClr val="262626"/>
    </a:dk2>
    <a:lt2>
      <a:srgbClr val="FFF7DD"/>
    </a:lt2>
    <a:accent1>
      <a:srgbClr val="FFC000"/>
    </a:accent1>
    <a:accent2>
      <a:srgbClr val="ED7D31"/>
    </a:accent2>
    <a:accent3>
      <a:srgbClr val="2D70D3"/>
    </a:accent3>
    <a:accent4>
      <a:srgbClr val="75C0E5"/>
    </a:accent4>
    <a:accent5>
      <a:srgbClr val="875307"/>
    </a:accent5>
    <a:accent6>
      <a:srgbClr val="262626"/>
    </a:accent6>
    <a:hlink>
      <a:srgbClr val="92D050"/>
    </a:hlink>
    <a:folHlink>
      <a:srgbClr val="C00000"/>
    </a:folHlink>
  </a:clrScheme>
  <a:fontScheme name="사용자 지정">
    <a:majorFont>
      <a:latin typeface="Calibri"/>
      <a:ea typeface="맑은 고딕"/>
      <a:cs typeface=""/>
    </a:majorFont>
    <a:minorFont>
      <a:latin typeface="Calibri Light"/>
      <a:ea typeface="맑은 고딕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187676</TotalTime>
  <Words>2286</Words>
  <Application>Microsoft Office PowerPoint</Application>
  <PresentationFormat>화면 슬라이드 쇼(4:3)</PresentationFormat>
  <Paragraphs>1122</Paragraphs>
  <Slides>17</Slides>
  <Notes>2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32" baseType="lpstr">
      <vt:lpstr>Bebas</vt:lpstr>
      <vt:lpstr>Capture it</vt:lpstr>
      <vt:lpstr>HY견고딕</vt:lpstr>
      <vt:lpstr>HY헤드라인M</vt:lpstr>
      <vt:lpstr>Noto Sans</vt:lpstr>
      <vt:lpstr>굴림</vt:lpstr>
      <vt:lpstr>돋움</vt:lpstr>
      <vt:lpstr>맑은 고딕</vt:lpstr>
      <vt:lpstr>Arial</vt:lpstr>
      <vt:lpstr>Calibri</vt:lpstr>
      <vt:lpstr>Times New Roman</vt:lpstr>
      <vt:lpstr>Wingdings</vt:lpstr>
      <vt:lpstr>Office 테마</vt:lpstr>
      <vt:lpstr>워크시트</vt:lpstr>
      <vt:lpstr>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 Nam SU</dc:creator>
  <cp:lastModifiedBy>Microsoft 계정</cp:lastModifiedBy>
  <cp:revision>3559</cp:revision>
  <cp:lastPrinted>2020-04-08T08:22:44Z</cp:lastPrinted>
  <dcterms:created xsi:type="dcterms:W3CDTF">2013-10-31T00:33:27Z</dcterms:created>
  <dcterms:modified xsi:type="dcterms:W3CDTF">2023-07-04T07:30:15Z</dcterms:modified>
</cp:coreProperties>
</file>